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88" r:id="rId4"/>
  </p:sldMasterIdLst>
  <p:notesMasterIdLst>
    <p:notesMasterId r:id="rId45"/>
  </p:notesMasterIdLst>
  <p:sldIdLst>
    <p:sldId id="838840060" r:id="rId5"/>
    <p:sldId id="838839805" r:id="rId6"/>
    <p:sldId id="838840077" r:id="rId7"/>
    <p:sldId id="838839803" r:id="rId8"/>
    <p:sldId id="838839869" r:id="rId9"/>
    <p:sldId id="1863" r:id="rId10"/>
    <p:sldId id="838840073" r:id="rId11"/>
    <p:sldId id="838839874" r:id="rId12"/>
    <p:sldId id="838840070" r:id="rId13"/>
    <p:sldId id="838840050" r:id="rId14"/>
    <p:sldId id="838840071" r:id="rId15"/>
    <p:sldId id="838840072" r:id="rId16"/>
    <p:sldId id="838839847" r:id="rId17"/>
    <p:sldId id="838839848" r:id="rId18"/>
    <p:sldId id="838839892" r:id="rId19"/>
    <p:sldId id="838840021" r:id="rId20"/>
    <p:sldId id="838840078" r:id="rId21"/>
    <p:sldId id="838839794" r:id="rId22"/>
    <p:sldId id="838839850" r:id="rId23"/>
    <p:sldId id="573" r:id="rId24"/>
    <p:sldId id="572" r:id="rId25"/>
    <p:sldId id="1989" r:id="rId26"/>
    <p:sldId id="838839852" r:id="rId27"/>
    <p:sldId id="838839854" r:id="rId28"/>
    <p:sldId id="838839842" r:id="rId29"/>
    <p:sldId id="838840079" r:id="rId30"/>
    <p:sldId id="838839865" r:id="rId31"/>
    <p:sldId id="838840080" r:id="rId32"/>
    <p:sldId id="838839797" r:id="rId33"/>
    <p:sldId id="838839861" r:id="rId34"/>
    <p:sldId id="838839877" r:id="rId35"/>
    <p:sldId id="838840075" r:id="rId36"/>
    <p:sldId id="838839867" r:id="rId37"/>
    <p:sldId id="838840076" r:id="rId38"/>
    <p:sldId id="838840062" r:id="rId39"/>
    <p:sldId id="838840074" r:id="rId40"/>
    <p:sldId id="838839875" r:id="rId41"/>
    <p:sldId id="838839871" r:id="rId42"/>
    <p:sldId id="1983" r:id="rId43"/>
    <p:sldId id="838839893" r:id="rId44"/>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92" userDrawn="1">
          <p15:clr>
            <a:srgbClr val="A4A3A4"/>
          </p15:clr>
        </p15:guide>
        <p15:guide id="2" pos="168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5F53C034-C243-A378-2408-52344F7AE8AD}" name="Damkier, Brandi" initials="BD" userId="S::bdamkier@neurometrix.com::db2a70d1-f0ad-4960-a534-c9c575564c63" providerId="AD"/>
  <p188:author id="{88F20F99-FB50-E9BC-3332-8C94A9DA7CC2}" name="Bell, Susan" initials="BS" userId="S::sbell@neurometrix.com::85d18c32-8aa9-40a5-aea5-acf9f005dfb7" providerId="AD"/>
  <p188:author id="{AC5B5EFA-00A6-076F-D44B-8133F02B7055}" name="Johannesen, Liz" initials="JL" userId="S::ljohannesen@neurometrix.com::956a9e57-2be2-476a-930b-e338f3c4805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56A743"/>
    <a:srgbClr val="02B6C8"/>
    <a:srgbClr val="324458"/>
    <a:srgbClr val="0000FF"/>
    <a:srgbClr val="548AC8"/>
    <a:srgbClr val="0099B6"/>
    <a:srgbClr val="212F60"/>
    <a:srgbClr val="BBDAE3"/>
    <a:srgbClr val="0082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4870" autoAdjust="0"/>
    <p:restoredTop sz="94660"/>
  </p:normalViewPr>
  <p:slideViewPr>
    <p:cSldViewPr snapToGrid="0">
      <p:cViewPr varScale="1">
        <p:scale>
          <a:sx n="84" d="100"/>
          <a:sy n="84" d="100"/>
        </p:scale>
        <p:origin x="76" y="280"/>
      </p:cViewPr>
      <p:guideLst>
        <p:guide orient="horz" pos="1692"/>
        <p:guide pos="168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Chart%20in%20Microsoft%20PowerPoint"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3"/>
          <c:order val="0"/>
          <c:tx>
            <c:v>NCS</c:v>
          </c:tx>
          <c:spPr>
            <a:solidFill>
              <a:srgbClr val="09C0DE"/>
            </a:solidFill>
            <a:ln w="19050">
              <a:solidFill>
                <a:schemeClr val="accent1"/>
              </a:solidFill>
              <a:miter lim="800000"/>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000000"/>
                    </a:solidFill>
                    <a:latin typeface="Barlow" panose="00000500000000000000"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'[Chart in Microsoft PowerPoint]Sheet1'!$F$8:$I$8</c:f>
              <c:numCache>
                <c:formatCode>General</c:formatCode>
                <c:ptCount val="4"/>
                <c:pt idx="0">
                  <c:v>54</c:v>
                </c:pt>
                <c:pt idx="1">
                  <c:v>75</c:v>
                </c:pt>
                <c:pt idx="2">
                  <c:v>85</c:v>
                </c:pt>
                <c:pt idx="3">
                  <c:v>90</c:v>
                </c:pt>
              </c:numCache>
            </c:numRef>
          </c:val>
          <c:extLst>
            <c:ext xmlns:c16="http://schemas.microsoft.com/office/drawing/2014/chart" uri="{C3380CC4-5D6E-409C-BE32-E72D297353CC}">
              <c16:uniqueId val="{00000000-C074-4311-8FC7-9B46501504FD}"/>
            </c:ext>
          </c:extLst>
        </c:ser>
        <c:ser>
          <c:idx val="1"/>
          <c:order val="1"/>
          <c:tx>
            <c:strRef>
              <c:f>'[Chart in Microsoft PowerPoint]Sheet1'!$D$10:$E$10</c:f>
              <c:strCache>
                <c:ptCount val="2"/>
                <c:pt idx="0">
                  <c:v>Monofilament</c:v>
                </c:pt>
              </c:strCache>
            </c:strRef>
          </c:tx>
          <c:spPr>
            <a:solidFill>
              <a:schemeClr val="bg1">
                <a:lumMod val="50000"/>
              </a:schemeClr>
            </a:solidFill>
            <a:ln w="19050">
              <a:solidFill>
                <a:schemeClr val="bg1">
                  <a:lumMod val="50000"/>
                </a:schemeClr>
              </a:solidFill>
              <a:miter lim="800000"/>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000000"/>
                    </a:solidFill>
                    <a:latin typeface="Barlow" panose="00000500000000000000"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 in Microsoft PowerPoint]Sheet1'!$F$7:$I$7</c:f>
              <c:strCache>
                <c:ptCount val="4"/>
                <c:pt idx="0">
                  <c:v>Asymptomatic</c:v>
                </c:pt>
                <c:pt idx="1">
                  <c:v>Mild Neuropathy</c:v>
                </c:pt>
                <c:pt idx="2">
                  <c:v>Moderate</c:v>
                </c:pt>
                <c:pt idx="3">
                  <c:v>Severe</c:v>
                </c:pt>
              </c:strCache>
            </c:strRef>
          </c:cat>
          <c:val>
            <c:numRef>
              <c:f>'[Chart in Microsoft PowerPoint]Sheet1'!$F$10:$I$10</c:f>
              <c:numCache>
                <c:formatCode>General</c:formatCode>
                <c:ptCount val="4"/>
                <c:pt idx="0">
                  <c:v>17</c:v>
                </c:pt>
                <c:pt idx="1">
                  <c:v>42</c:v>
                </c:pt>
                <c:pt idx="2">
                  <c:v>56</c:v>
                </c:pt>
                <c:pt idx="3">
                  <c:v>68</c:v>
                </c:pt>
              </c:numCache>
            </c:numRef>
          </c:val>
          <c:extLst>
            <c:ext xmlns:c16="http://schemas.microsoft.com/office/drawing/2014/chart" uri="{C3380CC4-5D6E-409C-BE32-E72D297353CC}">
              <c16:uniqueId val="{00000001-C074-4311-8FC7-9B46501504FD}"/>
            </c:ext>
          </c:extLst>
        </c:ser>
        <c:ser>
          <c:idx val="2"/>
          <c:order val="2"/>
          <c:tx>
            <c:strRef>
              <c:f>'[Chart in Microsoft PowerPoint]Sheet1'!$D$11:$E$11</c:f>
              <c:strCache>
                <c:ptCount val="2"/>
                <c:pt idx="0">
                  <c:v>Tuning Fork</c:v>
                </c:pt>
              </c:strCache>
            </c:strRef>
          </c:tx>
          <c:spPr>
            <a:solidFill>
              <a:schemeClr val="bg2">
                <a:lumMod val="65000"/>
              </a:schemeClr>
            </a:solidFill>
            <a:ln w="19050">
              <a:solidFill>
                <a:schemeClr val="bg2">
                  <a:lumMod val="65000"/>
                </a:schemeClr>
              </a:solidFill>
              <a:miter lim="800000"/>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000000"/>
                    </a:solidFill>
                    <a:latin typeface="Barlow" panose="00000500000000000000"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 in Microsoft PowerPoint]Sheet1'!$F$7:$I$7</c:f>
              <c:strCache>
                <c:ptCount val="4"/>
                <c:pt idx="0">
                  <c:v>Asymptomatic</c:v>
                </c:pt>
                <c:pt idx="1">
                  <c:v>Mild Neuropathy</c:v>
                </c:pt>
                <c:pt idx="2">
                  <c:v>Moderate</c:v>
                </c:pt>
                <c:pt idx="3">
                  <c:v>Severe</c:v>
                </c:pt>
              </c:strCache>
            </c:strRef>
          </c:cat>
          <c:val>
            <c:numRef>
              <c:f>'[Chart in Microsoft PowerPoint]Sheet1'!$F$11:$I$11</c:f>
              <c:numCache>
                <c:formatCode>General</c:formatCode>
                <c:ptCount val="4"/>
                <c:pt idx="0">
                  <c:v>12</c:v>
                </c:pt>
                <c:pt idx="1">
                  <c:v>25</c:v>
                </c:pt>
                <c:pt idx="2">
                  <c:v>47</c:v>
                </c:pt>
                <c:pt idx="3">
                  <c:v>58</c:v>
                </c:pt>
              </c:numCache>
            </c:numRef>
          </c:val>
          <c:extLst>
            <c:ext xmlns:c16="http://schemas.microsoft.com/office/drawing/2014/chart" uri="{C3380CC4-5D6E-409C-BE32-E72D297353CC}">
              <c16:uniqueId val="{00000002-C074-4311-8FC7-9B46501504FD}"/>
            </c:ext>
          </c:extLst>
        </c:ser>
        <c:ser>
          <c:idx val="0"/>
          <c:order val="3"/>
          <c:tx>
            <c:strRef>
              <c:f>'[Chart in Microsoft PowerPoint]Sheet1'!$D$9:$E$9</c:f>
              <c:strCache>
                <c:ptCount val="2"/>
                <c:pt idx="0">
                  <c:v>Superficial Pain</c:v>
                </c:pt>
              </c:strCache>
            </c:strRef>
          </c:tx>
          <c:spPr>
            <a:solidFill>
              <a:schemeClr val="bg1">
                <a:lumMod val="85000"/>
              </a:schemeClr>
            </a:solidFill>
            <a:ln w="19050">
              <a:solidFill>
                <a:schemeClr val="bg1">
                  <a:lumMod val="85000"/>
                </a:schemeClr>
              </a:solidFill>
              <a:miter lim="800000"/>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000000"/>
                    </a:solidFill>
                    <a:latin typeface="Barlow" panose="00000500000000000000"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 in Microsoft PowerPoint]Sheet1'!$F$7:$I$7</c:f>
              <c:strCache>
                <c:ptCount val="4"/>
                <c:pt idx="0">
                  <c:v>Asymptomatic</c:v>
                </c:pt>
                <c:pt idx="1">
                  <c:v>Mild Neuropathy</c:v>
                </c:pt>
                <c:pt idx="2">
                  <c:v>Moderate</c:v>
                </c:pt>
                <c:pt idx="3">
                  <c:v>Severe</c:v>
                </c:pt>
              </c:strCache>
            </c:strRef>
          </c:cat>
          <c:val>
            <c:numRef>
              <c:f>'[Chart in Microsoft PowerPoint]Sheet1'!$F$9:$I$9</c:f>
              <c:numCache>
                <c:formatCode>General</c:formatCode>
                <c:ptCount val="4"/>
                <c:pt idx="0">
                  <c:v>8</c:v>
                </c:pt>
                <c:pt idx="1">
                  <c:v>28</c:v>
                </c:pt>
                <c:pt idx="2">
                  <c:v>47</c:v>
                </c:pt>
                <c:pt idx="3">
                  <c:v>66</c:v>
                </c:pt>
              </c:numCache>
            </c:numRef>
          </c:val>
          <c:extLst>
            <c:ext xmlns:c16="http://schemas.microsoft.com/office/drawing/2014/chart" uri="{C3380CC4-5D6E-409C-BE32-E72D297353CC}">
              <c16:uniqueId val="{00000003-C074-4311-8FC7-9B46501504FD}"/>
            </c:ext>
          </c:extLst>
        </c:ser>
        <c:dLbls>
          <c:showLegendKey val="0"/>
          <c:showVal val="0"/>
          <c:showCatName val="0"/>
          <c:showSerName val="0"/>
          <c:showPercent val="0"/>
          <c:showBubbleSize val="0"/>
        </c:dLbls>
        <c:gapWidth val="219"/>
        <c:overlap val="-27"/>
        <c:axId val="1475633840"/>
        <c:axId val="1459804176"/>
      </c:barChart>
      <c:catAx>
        <c:axId val="14756338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cap="none" baseline="0">
                <a:solidFill>
                  <a:srgbClr val="000000"/>
                </a:solidFill>
                <a:latin typeface="Barlow" panose="00000500000000000000" pitchFamily="2" charset="0"/>
                <a:ea typeface="+mn-ea"/>
                <a:cs typeface="+mn-cs"/>
              </a:defRPr>
            </a:pPr>
            <a:endParaRPr lang="en-US"/>
          </a:p>
        </c:txPr>
        <c:crossAx val="1459804176"/>
        <c:crosses val="autoZero"/>
        <c:auto val="1"/>
        <c:lblAlgn val="ctr"/>
        <c:lblOffset val="100"/>
        <c:noMultiLvlLbl val="0"/>
      </c:catAx>
      <c:valAx>
        <c:axId val="1459804176"/>
        <c:scaling>
          <c:orientation val="minMax"/>
        </c:scaling>
        <c:delete val="1"/>
        <c:axPos val="l"/>
        <c:majorGridlines>
          <c:spPr>
            <a:ln w="9525" cap="flat" cmpd="sng" algn="ctr">
              <a:noFill/>
              <a:round/>
            </a:ln>
            <a:effectLst/>
          </c:spPr>
        </c:majorGridlines>
        <c:numFmt formatCode="General" sourceLinked="1"/>
        <c:majorTickMark val="none"/>
        <c:minorTickMark val="none"/>
        <c:tickLblPos val="nextTo"/>
        <c:crossAx val="1475633840"/>
        <c:crosses val="autoZero"/>
        <c:crossBetween val="between"/>
      </c:valAx>
      <c:spPr>
        <a:noFill/>
        <a:ln w="25400">
          <a:noFill/>
        </a:ln>
        <a:effectLst/>
      </c:spPr>
    </c:plotArea>
    <c:legend>
      <c:legendPos val="b"/>
      <c:layout>
        <c:manualLayout>
          <c:xMode val="edge"/>
          <c:yMode val="edge"/>
          <c:x val="9.4441349598257868E-2"/>
          <c:y val="0.91959473611002307"/>
          <c:w val="0.8011504282289037"/>
          <c:h val="6.273684210526316E-2"/>
        </c:manualLayout>
      </c:layout>
      <c:overlay val="0"/>
      <c:spPr>
        <a:noFill/>
        <a:ln>
          <a:noFill/>
        </a:ln>
        <a:effectLst/>
      </c:spPr>
      <c:txPr>
        <a:bodyPr rot="0" spcFirstLastPara="1" vertOverflow="ellipsis" vert="horz" wrap="square" anchor="ctr" anchorCtr="1"/>
        <a:lstStyle/>
        <a:p>
          <a:pPr>
            <a:defRPr sz="1000" b="1" i="0" u="none" strike="noStrike" kern="1200" baseline="0">
              <a:solidFill>
                <a:srgbClr val="000000"/>
              </a:solidFill>
              <a:latin typeface="Barlow" panose="00000500000000000000"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5BC668-40FA-459C-A706-E849080042EF}" type="datetimeFigureOut">
              <a:rPr lang="en-US" smtClean="0"/>
              <a:t>4/12/2024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B90DFD-9801-44EC-8255-6AA253D9C1A5}" type="slidenum">
              <a:rPr lang="en-US" smtClean="0"/>
              <a:t>‹#›</a:t>
            </a:fld>
            <a:endParaRPr lang="en-US"/>
          </a:p>
        </p:txBody>
      </p:sp>
    </p:spTree>
    <p:extLst>
      <p:ext uri="{BB962C8B-B14F-4D97-AF65-F5344CB8AC3E}">
        <p14:creationId xmlns:p14="http://schemas.microsoft.com/office/powerpoint/2010/main" val="2184228969"/>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B90DFD-9801-44EC-8255-6AA253D9C1A5}" type="slidenum">
              <a:rPr lang="en-US" smtClean="0"/>
              <a:t>2</a:t>
            </a:fld>
            <a:endParaRPr lang="en-US"/>
          </a:p>
        </p:txBody>
      </p:sp>
    </p:spTree>
    <p:extLst>
      <p:ext uri="{BB962C8B-B14F-4D97-AF65-F5344CB8AC3E}">
        <p14:creationId xmlns:p14="http://schemas.microsoft.com/office/powerpoint/2010/main" val="37913727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B0589C9A-BE5A-45CD-B1A5-141DB0BD433D}" type="slidenum">
              <a:rPr lang="en-US" smtClean="0"/>
              <a:pPr/>
              <a:t>21</a:t>
            </a:fld>
            <a:endParaRPr lang="en-US"/>
          </a:p>
        </p:txBody>
      </p:sp>
      <p:sp>
        <p:nvSpPr>
          <p:cNvPr id="41779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 name="Notes Placeholder 2">
            <a:extLst>
              <a:ext uri="{FF2B5EF4-FFF2-40B4-BE49-F238E27FC236}">
                <a16:creationId xmlns:a16="http://schemas.microsoft.com/office/drawing/2014/main" id="{C9416F4E-31A1-83D2-4977-FEE72B687E4D}"/>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8599792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4AB4424F-1597-2841-B7F7-9438D3301DAD}" type="slidenum">
              <a:rPr lang="en-US" altLang="en-US" smtClean="0"/>
              <a:pPr/>
              <a:t>22</a:t>
            </a:fld>
            <a:endParaRPr lang="en-US" altLang="en-US"/>
          </a:p>
        </p:txBody>
      </p:sp>
      <p:sp>
        <p:nvSpPr>
          <p:cNvPr id="6" name="Notes Placeholder 5">
            <a:extLst>
              <a:ext uri="{FF2B5EF4-FFF2-40B4-BE49-F238E27FC236}">
                <a16:creationId xmlns:a16="http://schemas.microsoft.com/office/drawing/2014/main" id="{05BFE5C1-73BF-4275-8B8E-126E2EA340B4}"/>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8986948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sz="1000"/>
          </a:p>
        </p:txBody>
      </p:sp>
      <p:sp>
        <p:nvSpPr>
          <p:cNvPr id="4" name="Slide Number Placeholder 3"/>
          <p:cNvSpPr>
            <a:spLocks noGrp="1"/>
          </p:cNvSpPr>
          <p:nvPr>
            <p:ph type="sldNum" sz="quarter" idx="5"/>
          </p:nvPr>
        </p:nvSpPr>
        <p:spPr/>
        <p:txBody>
          <a:bodyPr/>
          <a:lstStyle/>
          <a:p>
            <a:fld id="{4AB4424F-1597-2841-B7F7-9438D3301DAD}" type="slidenum">
              <a:rPr lang="en-US" altLang="en-US" smtClean="0"/>
              <a:pPr/>
              <a:t>24</a:t>
            </a:fld>
            <a:endParaRPr lang="en-US" altLang="en-US"/>
          </a:p>
        </p:txBody>
      </p:sp>
    </p:spTree>
    <p:extLst>
      <p:ext uri="{BB962C8B-B14F-4D97-AF65-F5344CB8AC3E}">
        <p14:creationId xmlns:p14="http://schemas.microsoft.com/office/powerpoint/2010/main" val="14171978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4" name="Slide Number Placeholder 3"/>
          <p:cNvSpPr>
            <a:spLocks noGrp="1"/>
          </p:cNvSpPr>
          <p:nvPr>
            <p:ph type="sldNum" sz="quarter" idx="5"/>
          </p:nvPr>
        </p:nvSpPr>
        <p:spPr/>
        <p:txBody>
          <a:bodyPr/>
          <a:lstStyle/>
          <a:p>
            <a:fld id="{4AB4424F-1597-2841-B7F7-9438D3301DAD}" type="slidenum">
              <a:rPr lang="en-US" altLang="en-US" smtClean="0"/>
              <a:pPr/>
              <a:t>25</a:t>
            </a:fld>
            <a:endParaRPr lang="en-US" altLang="en-US"/>
          </a:p>
        </p:txBody>
      </p:sp>
      <p:sp>
        <p:nvSpPr>
          <p:cNvPr id="6" name="Notes Placeholder 5">
            <a:extLst>
              <a:ext uri="{FF2B5EF4-FFF2-40B4-BE49-F238E27FC236}">
                <a16:creationId xmlns:a16="http://schemas.microsoft.com/office/drawing/2014/main" id="{146840E4-4954-9A08-138B-B824FD82190C}"/>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4077368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B90DFD-9801-44EC-8255-6AA253D9C1A5}" type="slidenum">
              <a:rPr lang="en-US" smtClean="0"/>
              <a:t>26</a:t>
            </a:fld>
            <a:endParaRPr lang="en-US"/>
          </a:p>
        </p:txBody>
      </p:sp>
    </p:spTree>
    <p:extLst>
      <p:ext uri="{BB962C8B-B14F-4D97-AF65-F5344CB8AC3E}">
        <p14:creationId xmlns:p14="http://schemas.microsoft.com/office/powerpoint/2010/main" val="19152373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4AB4424F-1597-2841-B7F7-9438D3301DAD}" type="slidenum">
              <a:rPr lang="en-US" altLang="en-US" smtClean="0"/>
              <a:pPr/>
              <a:t>28</a:t>
            </a:fld>
            <a:endParaRPr lang="en-US" altLang="en-US"/>
          </a:p>
        </p:txBody>
      </p:sp>
      <p:sp>
        <p:nvSpPr>
          <p:cNvPr id="6" name="Notes Placeholder 5">
            <a:extLst>
              <a:ext uri="{FF2B5EF4-FFF2-40B4-BE49-F238E27FC236}">
                <a16:creationId xmlns:a16="http://schemas.microsoft.com/office/drawing/2014/main" id="{78732200-FD41-0EA4-2054-086EA803E614}"/>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7288695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B90DFD-9801-44EC-8255-6AA253D9C1A5}" type="slidenum">
              <a:rPr lang="en-US" smtClean="0"/>
              <a:t>31</a:t>
            </a:fld>
            <a:endParaRPr lang="en-US"/>
          </a:p>
        </p:txBody>
      </p:sp>
    </p:spTree>
    <p:extLst>
      <p:ext uri="{BB962C8B-B14F-4D97-AF65-F5344CB8AC3E}">
        <p14:creationId xmlns:p14="http://schemas.microsoft.com/office/powerpoint/2010/main" val="33849994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CB1F5E-25A9-40E1-9665-1382E2650F43}" type="slidenum">
              <a:rPr lang="en-US" smtClean="0"/>
              <a:t>35</a:t>
            </a:fld>
            <a:endParaRPr lang="en-US"/>
          </a:p>
        </p:txBody>
      </p:sp>
    </p:spTree>
    <p:extLst>
      <p:ext uri="{BB962C8B-B14F-4D97-AF65-F5344CB8AC3E}">
        <p14:creationId xmlns:p14="http://schemas.microsoft.com/office/powerpoint/2010/main" val="5721165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a:t>This slide summarizes the results of 7 recently published studies in high-quality peer-reviewed journals that evaluated the diagnostic accuracy of </a:t>
            </a:r>
            <a:r>
              <a:rPr lang="en-US" sz="1000" err="1"/>
              <a:t>DPNCheck</a:t>
            </a:r>
            <a:r>
              <a:rPr lang="en-US" sz="1000"/>
              <a:t> for detection of diabetic peripheral neuropathy.  In total these studies evaluated about 900 subjects including individuals with Type 1 and Type 2 diabetes as well as non-diabetic controls.  The reference standard for the diagnosis of peripheral neuropathy was either - established comprehensive clinical scales - or traditional nerve conduction studies as performed by neurologists.</a:t>
            </a:r>
          </a:p>
          <a:p>
            <a:endParaRPr lang="en-US" sz="1000"/>
          </a:p>
          <a:p>
            <a:r>
              <a:rPr lang="en-US" sz="1000"/>
              <a:t>As you can see, </a:t>
            </a:r>
            <a:r>
              <a:rPr lang="en-US" sz="1000" err="1"/>
              <a:t>DPNCheck</a:t>
            </a:r>
            <a:r>
              <a:rPr lang="en-US" sz="1000"/>
              <a:t> exhibited high diagnostic sensitivity in detecting peripheral neuropathy.   About 9 out of 10 patients with peripheral neuropathy were identified with acceptable rates of false positives.  It is important to point out that the reference diagnosis for peripheral neuropathy against which </a:t>
            </a:r>
            <a:r>
              <a:rPr lang="en-US" sz="1000" err="1"/>
              <a:t>DPNCheck</a:t>
            </a:r>
            <a:r>
              <a:rPr lang="en-US" sz="1000"/>
              <a:t> was compared is itself not-perfect, particularly the clinical methods, and therefore the actual performance of </a:t>
            </a:r>
            <a:r>
              <a:rPr lang="en-US" sz="1000" err="1"/>
              <a:t>DPNCheck</a:t>
            </a:r>
            <a:r>
              <a:rPr lang="en-US" sz="1000"/>
              <a:t> is likely better than that represented here.</a:t>
            </a:r>
          </a:p>
          <a:p>
            <a:endParaRPr lang="en-US" sz="1000"/>
          </a:p>
          <a:p>
            <a:r>
              <a:rPr lang="en-US" sz="1000"/>
              <a:t>This level of diagnostic performance is equivalent to the comparison of diagnostic assessment of neuropathies by two neurology laboratories.  What this means for you in the clinic, is that you can can a high degree of confidence that </a:t>
            </a:r>
            <a:r>
              <a:rPr lang="en-US" sz="1000" err="1"/>
              <a:t>DPNCheck</a:t>
            </a:r>
            <a:r>
              <a:rPr lang="en-US" sz="1000"/>
              <a:t> is correctly identifying the peripheral neuropathy status of your patients.</a:t>
            </a:r>
          </a:p>
        </p:txBody>
      </p:sp>
      <p:sp>
        <p:nvSpPr>
          <p:cNvPr id="4" name="Slide Number Placeholder 3"/>
          <p:cNvSpPr>
            <a:spLocks noGrp="1"/>
          </p:cNvSpPr>
          <p:nvPr>
            <p:ph type="sldNum" sz="quarter" idx="5"/>
          </p:nvPr>
        </p:nvSpPr>
        <p:spPr/>
        <p:txBody>
          <a:bodyPr/>
          <a:lstStyle/>
          <a:p>
            <a:fld id="{4AB4424F-1597-2841-B7F7-9438D3301DAD}" type="slidenum">
              <a:rPr lang="en-US" altLang="en-US" smtClean="0"/>
              <a:pPr/>
              <a:t>39</a:t>
            </a:fld>
            <a:endParaRPr lang="en-US" altLang="en-US"/>
          </a:p>
        </p:txBody>
      </p:sp>
    </p:spTree>
    <p:extLst>
      <p:ext uri="{BB962C8B-B14F-4D97-AF65-F5344CB8AC3E}">
        <p14:creationId xmlns:p14="http://schemas.microsoft.com/office/powerpoint/2010/main" val="670192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4AB4424F-1597-2841-B7F7-9438D3301DAD}" type="slidenum">
              <a:rPr lang="en-US" altLang="en-US" smtClean="0"/>
              <a:pPr/>
              <a:t>4</a:t>
            </a:fld>
            <a:endParaRPr lang="en-US" altLang="en-US"/>
          </a:p>
        </p:txBody>
      </p:sp>
      <p:sp>
        <p:nvSpPr>
          <p:cNvPr id="6" name="Notes Placeholder 5">
            <a:extLst>
              <a:ext uri="{FF2B5EF4-FFF2-40B4-BE49-F238E27FC236}">
                <a16:creationId xmlns:a16="http://schemas.microsoft.com/office/drawing/2014/main" id="{77A50D4F-2BC2-91BA-FE20-8F0287416FB9}"/>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1881538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B2B90DFD-9801-44EC-8255-6AA253D9C1A5}" type="slidenum">
              <a:rPr lang="en-US" smtClean="0"/>
              <a:t>5</a:t>
            </a:fld>
            <a:endParaRPr lang="en-US"/>
          </a:p>
        </p:txBody>
      </p:sp>
      <p:sp>
        <p:nvSpPr>
          <p:cNvPr id="6" name="Notes Placeholder 5">
            <a:extLst>
              <a:ext uri="{FF2B5EF4-FFF2-40B4-BE49-F238E27FC236}">
                <a16:creationId xmlns:a16="http://schemas.microsoft.com/office/drawing/2014/main" id="{A5CC0C9A-9AFD-1953-FD29-FE03F6ACA18E}"/>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0612482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B90DFD-9801-44EC-8255-6AA253D9C1A5}" type="slidenum">
              <a:rPr lang="en-US" smtClean="0"/>
              <a:t>6</a:t>
            </a:fld>
            <a:endParaRPr lang="en-US"/>
          </a:p>
        </p:txBody>
      </p:sp>
    </p:spTree>
    <p:extLst>
      <p:ext uri="{BB962C8B-B14F-4D97-AF65-F5344CB8AC3E}">
        <p14:creationId xmlns:p14="http://schemas.microsoft.com/office/powerpoint/2010/main" val="2148566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Barlow" panose="00000500000000000000" pitchFamily="2" charset="0"/>
            </a:endParaRPr>
          </a:p>
        </p:txBody>
      </p:sp>
      <p:sp>
        <p:nvSpPr>
          <p:cNvPr id="4" name="Slide Number Placeholder 3"/>
          <p:cNvSpPr>
            <a:spLocks noGrp="1"/>
          </p:cNvSpPr>
          <p:nvPr>
            <p:ph type="sldNum" sz="quarter" idx="5"/>
          </p:nvPr>
        </p:nvSpPr>
        <p:spPr/>
        <p:txBody>
          <a:bodyPr/>
          <a:lstStyle/>
          <a:p>
            <a:fld id="{C2CB1F5E-25A9-40E1-9665-1382E2650F43}" type="slidenum">
              <a:rPr lang="en-US" smtClean="0"/>
              <a:t>9</a:t>
            </a:fld>
            <a:endParaRPr lang="en-US"/>
          </a:p>
        </p:txBody>
      </p:sp>
    </p:spTree>
    <p:extLst>
      <p:ext uri="{BB962C8B-B14F-4D97-AF65-F5344CB8AC3E}">
        <p14:creationId xmlns:p14="http://schemas.microsoft.com/office/powerpoint/2010/main" val="13708772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Barlow" panose="00000500000000000000" pitchFamily="2" charset="0"/>
            </a:endParaRPr>
          </a:p>
        </p:txBody>
      </p:sp>
      <p:sp>
        <p:nvSpPr>
          <p:cNvPr id="4" name="Slide Number Placeholder 3"/>
          <p:cNvSpPr>
            <a:spLocks noGrp="1"/>
          </p:cNvSpPr>
          <p:nvPr>
            <p:ph type="sldNum" sz="quarter" idx="5"/>
          </p:nvPr>
        </p:nvSpPr>
        <p:spPr/>
        <p:txBody>
          <a:bodyPr/>
          <a:lstStyle/>
          <a:p>
            <a:fld id="{C2CB1F5E-25A9-40E1-9665-1382E2650F43}" type="slidenum">
              <a:rPr lang="en-US" smtClean="0"/>
              <a:t>12</a:t>
            </a:fld>
            <a:endParaRPr lang="en-US"/>
          </a:p>
        </p:txBody>
      </p:sp>
    </p:spTree>
    <p:extLst>
      <p:ext uri="{BB962C8B-B14F-4D97-AF65-F5344CB8AC3E}">
        <p14:creationId xmlns:p14="http://schemas.microsoft.com/office/powerpoint/2010/main" val="1351713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B90DFD-9801-44EC-8255-6AA253D9C1A5}" type="slidenum">
              <a:rPr lang="en-US" smtClean="0"/>
              <a:t>14</a:t>
            </a:fld>
            <a:endParaRPr lang="en-US"/>
          </a:p>
        </p:txBody>
      </p:sp>
    </p:spTree>
    <p:extLst>
      <p:ext uri="{BB962C8B-B14F-4D97-AF65-F5344CB8AC3E}">
        <p14:creationId xmlns:p14="http://schemas.microsoft.com/office/powerpoint/2010/main" val="40083321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Barlow" panose="00000500000000000000" pitchFamily="2" charset="0"/>
            </a:endParaRPr>
          </a:p>
        </p:txBody>
      </p:sp>
      <p:sp>
        <p:nvSpPr>
          <p:cNvPr id="4" name="Slide Number Placeholder 3"/>
          <p:cNvSpPr>
            <a:spLocks noGrp="1"/>
          </p:cNvSpPr>
          <p:nvPr>
            <p:ph type="sldNum" sz="quarter" idx="5"/>
          </p:nvPr>
        </p:nvSpPr>
        <p:spPr/>
        <p:txBody>
          <a:bodyPr/>
          <a:lstStyle/>
          <a:p>
            <a:fld id="{C2CB1F5E-25A9-40E1-9665-1382E2650F43}" type="slidenum">
              <a:rPr lang="en-US" smtClean="0"/>
              <a:t>16</a:t>
            </a:fld>
            <a:endParaRPr lang="en-US"/>
          </a:p>
        </p:txBody>
      </p:sp>
    </p:spTree>
    <p:extLst>
      <p:ext uri="{BB962C8B-B14F-4D97-AF65-F5344CB8AC3E}">
        <p14:creationId xmlns:p14="http://schemas.microsoft.com/office/powerpoint/2010/main" val="33857847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B90DFD-9801-44EC-8255-6AA253D9C1A5}" type="slidenum">
              <a:rPr lang="en-US" smtClean="0"/>
              <a:t>20</a:t>
            </a:fld>
            <a:endParaRPr lang="en-US"/>
          </a:p>
        </p:txBody>
      </p:sp>
    </p:spTree>
    <p:extLst>
      <p:ext uri="{BB962C8B-B14F-4D97-AF65-F5344CB8AC3E}">
        <p14:creationId xmlns:p14="http://schemas.microsoft.com/office/powerpoint/2010/main" val="30755088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13.jpe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2_Custom Layout">
    <p:bg>
      <p:bgPr>
        <a:solidFill>
          <a:srgbClr val="324458"/>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BF3694-572A-5E4E-A7AB-C9577AC76D30}"/>
              </a:ext>
            </a:extLst>
          </p:cNvPr>
          <p:cNvPicPr>
            <a:picLocks noChangeAspect="1"/>
          </p:cNvPicPr>
          <p:nvPr userDrawn="1"/>
        </p:nvPicPr>
        <p:blipFill>
          <a:blip r:embed="rId2">
            <a:alphaModFix amt="47000"/>
            <a:extLst>
              <a:ext uri="{28A0092B-C50C-407E-A947-70E740481C1C}">
                <a14:useLocalDpi xmlns:a14="http://schemas.microsoft.com/office/drawing/2010/main" val="0"/>
              </a:ext>
            </a:extLst>
          </a:blip>
          <a:stretch>
            <a:fillRect/>
          </a:stretch>
        </p:blipFill>
        <p:spPr>
          <a:xfrm>
            <a:off x="4699000" y="-453767"/>
            <a:ext cx="4545315" cy="6082412"/>
          </a:xfrm>
          <a:prstGeom prst="rect">
            <a:avLst/>
          </a:prstGeom>
        </p:spPr>
      </p:pic>
      <p:sp>
        <p:nvSpPr>
          <p:cNvPr id="4" name="Oval 3">
            <a:extLst>
              <a:ext uri="{FF2B5EF4-FFF2-40B4-BE49-F238E27FC236}">
                <a16:creationId xmlns:a16="http://schemas.microsoft.com/office/drawing/2014/main" id="{BC2E10D3-E306-C3C8-D3E3-F77D88B3D8E1}"/>
              </a:ext>
            </a:extLst>
          </p:cNvPr>
          <p:cNvSpPr/>
          <p:nvPr userDrawn="1"/>
        </p:nvSpPr>
        <p:spPr>
          <a:xfrm>
            <a:off x="3937200" y="-96440"/>
            <a:ext cx="5079800" cy="5406376"/>
          </a:xfrm>
          <a:prstGeom prst="ellipse">
            <a:avLst/>
          </a:prstGeom>
          <a:noFill/>
          <a:ln w="15875">
            <a:solidFill>
              <a:srgbClr val="3C51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64"/>
          </a:p>
        </p:txBody>
      </p:sp>
      <p:sp>
        <p:nvSpPr>
          <p:cNvPr id="5" name="Oval 4">
            <a:extLst>
              <a:ext uri="{FF2B5EF4-FFF2-40B4-BE49-F238E27FC236}">
                <a16:creationId xmlns:a16="http://schemas.microsoft.com/office/drawing/2014/main" id="{FCA0B2ED-F1A5-E20E-86F3-3681AD37852E}"/>
              </a:ext>
            </a:extLst>
          </p:cNvPr>
          <p:cNvSpPr/>
          <p:nvPr userDrawn="1"/>
        </p:nvSpPr>
        <p:spPr>
          <a:xfrm>
            <a:off x="4297777" y="287318"/>
            <a:ext cx="4358645" cy="4638858"/>
          </a:xfrm>
          <a:prstGeom prst="ellipse">
            <a:avLst/>
          </a:prstGeom>
          <a:noFill/>
          <a:ln w="15875">
            <a:solidFill>
              <a:srgbClr val="40577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64"/>
          </a:p>
        </p:txBody>
      </p:sp>
      <p:sp>
        <p:nvSpPr>
          <p:cNvPr id="6" name="Oval 5">
            <a:extLst>
              <a:ext uri="{FF2B5EF4-FFF2-40B4-BE49-F238E27FC236}">
                <a16:creationId xmlns:a16="http://schemas.microsoft.com/office/drawing/2014/main" id="{8E607420-C320-3249-758B-A4A7624C41E2}"/>
              </a:ext>
            </a:extLst>
          </p:cNvPr>
          <p:cNvSpPr/>
          <p:nvPr userDrawn="1"/>
        </p:nvSpPr>
        <p:spPr>
          <a:xfrm>
            <a:off x="4613228" y="623050"/>
            <a:ext cx="3727744" cy="3967397"/>
          </a:xfrm>
          <a:prstGeom prst="ellipse">
            <a:avLst/>
          </a:prstGeom>
          <a:noFill/>
          <a:ln w="15875">
            <a:solidFill>
              <a:srgbClr val="4E6C8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64"/>
          </a:p>
        </p:txBody>
      </p:sp>
      <p:cxnSp>
        <p:nvCxnSpPr>
          <p:cNvPr id="31" name="Straight Connector 30">
            <a:extLst>
              <a:ext uri="{FF2B5EF4-FFF2-40B4-BE49-F238E27FC236}">
                <a16:creationId xmlns:a16="http://schemas.microsoft.com/office/drawing/2014/main" id="{72663364-9508-A1DD-2617-CB17C4CF203C}"/>
              </a:ext>
            </a:extLst>
          </p:cNvPr>
          <p:cNvCxnSpPr>
            <a:cxnSpLocks/>
          </p:cNvCxnSpPr>
          <p:nvPr userDrawn="1"/>
        </p:nvCxnSpPr>
        <p:spPr>
          <a:xfrm>
            <a:off x="462643" y="3881158"/>
            <a:ext cx="784679" cy="0"/>
          </a:xfrm>
          <a:prstGeom prst="line">
            <a:avLst/>
          </a:prstGeom>
          <a:ln w="9525">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33" name="Picture 32">
            <a:extLst>
              <a:ext uri="{FF2B5EF4-FFF2-40B4-BE49-F238E27FC236}">
                <a16:creationId xmlns:a16="http://schemas.microsoft.com/office/drawing/2014/main" id="{01243081-9478-A7F6-DEE1-700CBC3822DF}"/>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a:stretch/>
        </p:blipFill>
        <p:spPr>
          <a:xfrm>
            <a:off x="4932315" y="1005156"/>
            <a:ext cx="3089571" cy="3203183"/>
          </a:xfrm>
          <a:prstGeom prst="flowChartConnector">
            <a:avLst/>
          </a:prstGeom>
          <a:ln>
            <a:noFill/>
          </a:ln>
        </p:spPr>
      </p:pic>
      <p:grpSp>
        <p:nvGrpSpPr>
          <p:cNvPr id="34" name="Group 33">
            <a:extLst>
              <a:ext uri="{FF2B5EF4-FFF2-40B4-BE49-F238E27FC236}">
                <a16:creationId xmlns:a16="http://schemas.microsoft.com/office/drawing/2014/main" id="{B9D88721-DF20-FE31-6207-BFA035D1BD5E}"/>
              </a:ext>
            </a:extLst>
          </p:cNvPr>
          <p:cNvGrpSpPr/>
          <p:nvPr userDrawn="1"/>
        </p:nvGrpSpPr>
        <p:grpSpPr>
          <a:xfrm>
            <a:off x="3267954" y="2895413"/>
            <a:ext cx="2187018" cy="1816451"/>
            <a:chOff x="4605015" y="3808719"/>
            <a:chExt cx="3061825" cy="2389418"/>
          </a:xfrm>
        </p:grpSpPr>
        <p:pic>
          <p:nvPicPr>
            <p:cNvPr id="35" name="Picture 34" descr="A picture containing watch, person, text, wrist&#10;&#10;Description automatically generated">
              <a:extLst>
                <a:ext uri="{FF2B5EF4-FFF2-40B4-BE49-F238E27FC236}">
                  <a16:creationId xmlns:a16="http://schemas.microsoft.com/office/drawing/2014/main" id="{3168DB3B-8487-E0E2-7DCD-B33EB14DDEE8}"/>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a:off x="4605015" y="3808719"/>
              <a:ext cx="3061825" cy="2389418"/>
            </a:xfrm>
            <a:custGeom>
              <a:avLst/>
              <a:gdLst>
                <a:gd name="connsiteX0" fmla="*/ 82823 w 3911600"/>
                <a:gd name="connsiteY0" fmla="*/ 0 h 3060700"/>
                <a:gd name="connsiteX1" fmla="*/ 3828777 w 3911600"/>
                <a:gd name="connsiteY1" fmla="*/ 0 h 3060700"/>
                <a:gd name="connsiteX2" fmla="*/ 3911600 w 3911600"/>
                <a:gd name="connsiteY2" fmla="*/ 82823 h 3060700"/>
                <a:gd name="connsiteX3" fmla="*/ 3911600 w 3911600"/>
                <a:gd name="connsiteY3" fmla="*/ 2977877 h 3060700"/>
                <a:gd name="connsiteX4" fmla="*/ 3828777 w 3911600"/>
                <a:gd name="connsiteY4" fmla="*/ 3060700 h 3060700"/>
                <a:gd name="connsiteX5" fmla="*/ 82823 w 3911600"/>
                <a:gd name="connsiteY5" fmla="*/ 3060700 h 3060700"/>
                <a:gd name="connsiteX6" fmla="*/ 0 w 3911600"/>
                <a:gd name="connsiteY6" fmla="*/ 2977877 h 3060700"/>
                <a:gd name="connsiteX7" fmla="*/ 0 w 3911600"/>
                <a:gd name="connsiteY7" fmla="*/ 82823 h 3060700"/>
                <a:gd name="connsiteX8" fmla="*/ 82823 w 3911600"/>
                <a:gd name="connsiteY8" fmla="*/ 0 h 306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11600" h="3060700">
                  <a:moveTo>
                    <a:pt x="82823" y="0"/>
                  </a:moveTo>
                  <a:lnTo>
                    <a:pt x="3828777" y="0"/>
                  </a:lnTo>
                  <a:cubicBezTo>
                    <a:pt x="3874519" y="0"/>
                    <a:pt x="3911600" y="37081"/>
                    <a:pt x="3911600" y="82823"/>
                  </a:cubicBezTo>
                  <a:lnTo>
                    <a:pt x="3911600" y="2977877"/>
                  </a:lnTo>
                  <a:cubicBezTo>
                    <a:pt x="3911600" y="3023619"/>
                    <a:pt x="3874519" y="3060700"/>
                    <a:pt x="3828777" y="3060700"/>
                  </a:cubicBezTo>
                  <a:lnTo>
                    <a:pt x="82823" y="3060700"/>
                  </a:lnTo>
                  <a:cubicBezTo>
                    <a:pt x="37081" y="3060700"/>
                    <a:pt x="0" y="3023619"/>
                    <a:pt x="0" y="2977877"/>
                  </a:cubicBezTo>
                  <a:lnTo>
                    <a:pt x="0" y="82823"/>
                  </a:lnTo>
                  <a:cubicBezTo>
                    <a:pt x="0" y="37081"/>
                    <a:pt x="37081" y="0"/>
                    <a:pt x="82823" y="0"/>
                  </a:cubicBezTo>
                  <a:close/>
                </a:path>
              </a:pathLst>
            </a:custGeom>
            <a:effectLst>
              <a:outerShdw blurRad="114300" dist="38100" dir="8100000" sx="103000" sy="103000" algn="tr" rotWithShape="0">
                <a:schemeClr val="tx2">
                  <a:lumMod val="50000"/>
                  <a:alpha val="16000"/>
                </a:schemeClr>
              </a:outerShdw>
            </a:effectLst>
          </p:spPr>
        </p:pic>
        <p:pic>
          <p:nvPicPr>
            <p:cNvPr id="36" name="Picture 35">
              <a:extLst>
                <a:ext uri="{FF2B5EF4-FFF2-40B4-BE49-F238E27FC236}">
                  <a16:creationId xmlns:a16="http://schemas.microsoft.com/office/drawing/2014/main" id="{11211D90-B769-22A3-8260-7C07D4FA7C3C}"/>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a:stretch/>
          </p:blipFill>
          <p:spPr>
            <a:xfrm>
              <a:off x="5506101" y="4623619"/>
              <a:ext cx="1850725" cy="1152144"/>
            </a:xfrm>
            <a:prstGeom prst="rect">
              <a:avLst/>
            </a:prstGeom>
          </p:spPr>
        </p:pic>
      </p:grpSp>
      <p:sp>
        <p:nvSpPr>
          <p:cNvPr id="39" name="Text Placeholder 38">
            <a:extLst>
              <a:ext uri="{FF2B5EF4-FFF2-40B4-BE49-F238E27FC236}">
                <a16:creationId xmlns:a16="http://schemas.microsoft.com/office/drawing/2014/main" id="{85E1D748-D853-B538-A0A3-842FD8ADD08A}"/>
              </a:ext>
            </a:extLst>
          </p:cNvPr>
          <p:cNvSpPr>
            <a:spLocks noGrp="1"/>
          </p:cNvSpPr>
          <p:nvPr userDrawn="1">
            <p:ph type="body" sz="quarter" idx="10" hasCustomPrompt="1"/>
          </p:nvPr>
        </p:nvSpPr>
        <p:spPr>
          <a:xfrm>
            <a:off x="438461" y="2414874"/>
            <a:ext cx="3359468" cy="1107847"/>
          </a:xfrm>
          <a:prstGeom prst="rect">
            <a:avLst/>
          </a:prstGeom>
        </p:spPr>
        <p:txBody>
          <a:bodyPr/>
          <a:lstStyle>
            <a:lvl1pPr marL="0" indent="0">
              <a:buNone/>
              <a:defRPr sz="2000">
                <a:solidFill>
                  <a:schemeClr val="accent1"/>
                </a:solidFill>
                <a:latin typeface="Barlow" panose="00000500000000000000" pitchFamily="2" charset="0"/>
              </a:defRPr>
            </a:lvl1pPr>
            <a:lvl2pPr marL="322199" indent="0">
              <a:buNone/>
              <a:defRPr>
                <a:solidFill>
                  <a:schemeClr val="bg1"/>
                </a:solidFill>
                <a:latin typeface="Barlow SemiBold" panose="00000700000000000000" pitchFamily="2" charset="0"/>
              </a:defRPr>
            </a:lvl2pPr>
            <a:lvl3pPr marL="644398" indent="0">
              <a:buNone/>
              <a:defRPr>
                <a:solidFill>
                  <a:schemeClr val="bg1"/>
                </a:solidFill>
                <a:latin typeface="Barlow SemiBold" panose="00000700000000000000" pitchFamily="2" charset="0"/>
              </a:defRPr>
            </a:lvl3pPr>
            <a:lvl4pPr marL="966598" indent="0">
              <a:buNone/>
              <a:defRPr>
                <a:solidFill>
                  <a:schemeClr val="bg1"/>
                </a:solidFill>
                <a:latin typeface="Barlow SemiBold" panose="00000700000000000000" pitchFamily="2" charset="0"/>
              </a:defRPr>
            </a:lvl4pPr>
            <a:lvl5pPr marL="1288796" indent="0">
              <a:buNone/>
              <a:defRPr>
                <a:solidFill>
                  <a:schemeClr val="bg1"/>
                </a:solidFill>
                <a:latin typeface="Barlow SemiBold" panose="00000700000000000000" pitchFamily="2" charset="0"/>
              </a:defRPr>
            </a:lvl5pPr>
          </a:lstStyle>
          <a:p>
            <a:pPr lvl="0"/>
            <a:r>
              <a:rPr lang="en-US"/>
              <a:t>Click to Edit</a:t>
            </a:r>
          </a:p>
          <a:p>
            <a:pPr lvl="0"/>
            <a:r>
              <a:rPr lang="en-US"/>
              <a:t>Subtitle Here</a:t>
            </a:r>
          </a:p>
        </p:txBody>
      </p:sp>
      <p:sp>
        <p:nvSpPr>
          <p:cNvPr id="48" name="Title 47">
            <a:extLst>
              <a:ext uri="{FF2B5EF4-FFF2-40B4-BE49-F238E27FC236}">
                <a16:creationId xmlns:a16="http://schemas.microsoft.com/office/drawing/2014/main" id="{696064D6-4FB3-C84C-ABC0-18FCBEF3B72E}"/>
              </a:ext>
            </a:extLst>
          </p:cNvPr>
          <p:cNvSpPr>
            <a:spLocks noGrp="1"/>
          </p:cNvSpPr>
          <p:nvPr userDrawn="1">
            <p:ph type="title"/>
          </p:nvPr>
        </p:nvSpPr>
        <p:spPr>
          <a:xfrm>
            <a:off x="442109" y="1030895"/>
            <a:ext cx="3594803" cy="1244547"/>
          </a:xfrm>
          <a:prstGeom prst="rect">
            <a:avLst/>
          </a:prstGeom>
        </p:spPr>
        <p:txBody>
          <a:bodyPr/>
          <a:lstStyle>
            <a:lvl1pPr>
              <a:defRPr>
                <a:solidFill>
                  <a:schemeClr val="bg1"/>
                </a:solidFill>
                <a:latin typeface="Barlow SemiBold" panose="00000700000000000000" pitchFamily="2" charset="0"/>
              </a:defRPr>
            </a:lvl1pPr>
          </a:lstStyle>
          <a:p>
            <a:r>
              <a:rPr lang="en-US"/>
              <a:t>Click to edit Master title style</a:t>
            </a:r>
          </a:p>
        </p:txBody>
      </p:sp>
      <p:sp>
        <p:nvSpPr>
          <p:cNvPr id="49" name="Text Placeholder 40">
            <a:extLst>
              <a:ext uri="{FF2B5EF4-FFF2-40B4-BE49-F238E27FC236}">
                <a16:creationId xmlns:a16="http://schemas.microsoft.com/office/drawing/2014/main" id="{5219E403-CE44-41BF-5101-ACA7AFE0D790}"/>
              </a:ext>
            </a:extLst>
          </p:cNvPr>
          <p:cNvSpPr>
            <a:spLocks noGrp="1"/>
          </p:cNvSpPr>
          <p:nvPr userDrawn="1">
            <p:ph type="body" sz="quarter" idx="12" hasCustomPrompt="1"/>
          </p:nvPr>
        </p:nvSpPr>
        <p:spPr>
          <a:xfrm>
            <a:off x="406155" y="3888109"/>
            <a:ext cx="2795513" cy="240285"/>
          </a:xfrm>
          <a:prstGeom prst="rect">
            <a:avLst/>
          </a:prstGeom>
        </p:spPr>
        <p:txBody>
          <a:bodyPr/>
          <a:lstStyle>
            <a:lvl1pPr marL="0" indent="0" algn="l">
              <a:buFontTx/>
              <a:buNone/>
              <a:defRPr sz="1143">
                <a:solidFill>
                  <a:schemeClr val="bg1"/>
                </a:solidFill>
                <a:latin typeface="Barlow" panose="00000500000000000000" pitchFamily="2" charset="0"/>
              </a:defRPr>
            </a:lvl1pPr>
          </a:lstStyle>
          <a:p>
            <a:pPr lvl="0"/>
            <a:r>
              <a:rPr lang="en-US"/>
              <a:t>Enter Author Name or More Information</a:t>
            </a:r>
          </a:p>
        </p:txBody>
      </p:sp>
      <p:sp>
        <p:nvSpPr>
          <p:cNvPr id="10" name="Slide Number Placeholder 9">
            <a:extLst>
              <a:ext uri="{FF2B5EF4-FFF2-40B4-BE49-F238E27FC236}">
                <a16:creationId xmlns:a16="http://schemas.microsoft.com/office/drawing/2014/main" id="{66665495-FA1F-6FDA-DE15-1E2F106CC419}"/>
              </a:ext>
            </a:extLst>
          </p:cNvPr>
          <p:cNvSpPr>
            <a:spLocks noGrp="1"/>
          </p:cNvSpPr>
          <p:nvPr>
            <p:ph type="sldNum" sz="quarter" idx="14"/>
          </p:nvPr>
        </p:nvSpPr>
        <p:spPr>
          <a:xfrm>
            <a:off x="7247246" y="4909635"/>
            <a:ext cx="1179805" cy="201210"/>
          </a:xfrm>
        </p:spPr>
        <p:txBody>
          <a:bodyPr anchor="b"/>
          <a:lstStyle>
            <a:lvl1pPr algn="r">
              <a:defRPr sz="600">
                <a:solidFill>
                  <a:schemeClr val="bg1">
                    <a:lumMod val="65000"/>
                  </a:schemeClr>
                </a:solidFill>
                <a:latin typeface="Barlow" panose="00000500000000000000" pitchFamily="2" charset="0"/>
              </a:defRPr>
            </a:lvl1pPr>
          </a:lstStyle>
          <a:p>
            <a:pPr>
              <a:spcAft>
                <a:spcPts val="450"/>
              </a:spcAft>
              <a:defRPr/>
            </a:pPr>
            <a:endParaRPr lang="en-US" altLang="en-US" sz="500"/>
          </a:p>
        </p:txBody>
      </p:sp>
      <p:pic>
        <p:nvPicPr>
          <p:cNvPr id="2" name="Picture 1">
            <a:extLst>
              <a:ext uri="{FF2B5EF4-FFF2-40B4-BE49-F238E27FC236}">
                <a16:creationId xmlns:a16="http://schemas.microsoft.com/office/drawing/2014/main" id="{1010F635-8AD1-2BFA-9FA7-611B2DF6FBA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38461" y="580908"/>
            <a:ext cx="2140238" cy="253580"/>
          </a:xfrm>
          <a:prstGeom prst="rect">
            <a:avLst/>
          </a:prstGeom>
        </p:spPr>
      </p:pic>
    </p:spTree>
    <p:extLst>
      <p:ext uri="{BB962C8B-B14F-4D97-AF65-F5344CB8AC3E}">
        <p14:creationId xmlns:p14="http://schemas.microsoft.com/office/powerpoint/2010/main" val="556917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Navy Blue Single Column Bullets">
    <p:spTree>
      <p:nvGrpSpPr>
        <p:cNvPr id="1" name=""/>
        <p:cNvGrpSpPr/>
        <p:nvPr/>
      </p:nvGrpSpPr>
      <p:grpSpPr>
        <a:xfrm>
          <a:off x="0" y="0"/>
          <a:ext cx="0" cy="0"/>
          <a:chOff x="0" y="0"/>
          <a:chExt cx="0" cy="0"/>
        </a:xfrm>
      </p:grpSpPr>
      <p:sp>
        <p:nvSpPr>
          <p:cNvPr id="24" name="Content Placeholder 23">
            <a:extLst>
              <a:ext uri="{FF2B5EF4-FFF2-40B4-BE49-F238E27FC236}">
                <a16:creationId xmlns:a16="http://schemas.microsoft.com/office/drawing/2014/main" id="{F175B62C-ABE3-DED9-D8A1-333D7965B697}"/>
              </a:ext>
            </a:extLst>
          </p:cNvPr>
          <p:cNvSpPr>
            <a:spLocks noGrp="1"/>
          </p:cNvSpPr>
          <p:nvPr>
            <p:ph sz="quarter" idx="10"/>
          </p:nvPr>
        </p:nvSpPr>
        <p:spPr>
          <a:xfrm>
            <a:off x="260350" y="1012466"/>
            <a:ext cx="8479124" cy="3380514"/>
          </a:xfrm>
          <a:prstGeom prst="rect">
            <a:avLst/>
          </a:prstGeom>
        </p:spPr>
        <p:txBody>
          <a:bodyPr/>
          <a:lstStyle>
            <a:lvl1pPr>
              <a:defRPr sz="1714">
                <a:latin typeface="Barlow" panose="00000500000000000000" pitchFamily="2" charset="0"/>
              </a:defRPr>
            </a:lvl1pPr>
            <a:lvl2pPr>
              <a:defRPr sz="1714">
                <a:latin typeface="Barlow" panose="00000500000000000000" pitchFamily="2" charset="0"/>
              </a:defRPr>
            </a:lvl2pPr>
            <a:lvl3pPr>
              <a:defRPr sz="1714">
                <a:latin typeface="Barlow" panose="00000500000000000000" pitchFamily="2" charset="0"/>
              </a:defRPr>
            </a:lvl3pPr>
            <a:lvl4pPr>
              <a:defRPr sz="1714">
                <a:latin typeface="Barlow" panose="00000500000000000000" pitchFamily="2" charset="0"/>
              </a:defRPr>
            </a:lvl4pPr>
            <a:lvl5pPr>
              <a:defRPr sz="1714">
                <a:latin typeface="Barlow"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itle 26">
            <a:extLst>
              <a:ext uri="{FF2B5EF4-FFF2-40B4-BE49-F238E27FC236}">
                <a16:creationId xmlns:a16="http://schemas.microsoft.com/office/drawing/2014/main" id="{1E24BC96-000F-A699-42BA-42E6BA264112}"/>
              </a:ext>
            </a:extLst>
          </p:cNvPr>
          <p:cNvSpPr>
            <a:spLocks noGrp="1"/>
          </p:cNvSpPr>
          <p:nvPr>
            <p:ph type="title"/>
          </p:nvPr>
        </p:nvSpPr>
        <p:spPr>
          <a:xfrm>
            <a:off x="274380" y="253306"/>
            <a:ext cx="8465094" cy="759160"/>
          </a:xfrm>
          <a:prstGeom prst="rect">
            <a:avLst/>
          </a:prstGeom>
        </p:spPr>
        <p:txBody>
          <a:bodyPr/>
          <a:lstStyle>
            <a:lvl1pPr>
              <a:defRPr sz="2286">
                <a:latin typeface="Barlow SemiBold" panose="00000700000000000000" pitchFamily="2" charset="0"/>
              </a:defRPr>
            </a:lvl1pPr>
          </a:lstStyle>
          <a:p>
            <a:r>
              <a:rPr lang="en-US"/>
              <a:t>Click to edit Master title style</a:t>
            </a:r>
          </a:p>
        </p:txBody>
      </p:sp>
      <p:pic>
        <p:nvPicPr>
          <p:cNvPr id="25" name="Picture 24">
            <a:extLst>
              <a:ext uri="{FF2B5EF4-FFF2-40B4-BE49-F238E27FC236}">
                <a16:creationId xmlns:a16="http://schemas.microsoft.com/office/drawing/2014/main" id="{B3BAB68B-942D-637B-6CCF-4943F3B8FC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1789" y="4869046"/>
            <a:ext cx="1504836" cy="117464"/>
          </a:xfrm>
          <a:prstGeom prst="rect">
            <a:avLst/>
          </a:prstGeom>
        </p:spPr>
      </p:pic>
      <p:sp>
        <p:nvSpPr>
          <p:cNvPr id="26" name="TextBox 25">
            <a:extLst>
              <a:ext uri="{FF2B5EF4-FFF2-40B4-BE49-F238E27FC236}">
                <a16:creationId xmlns:a16="http://schemas.microsoft.com/office/drawing/2014/main" id="{2DF58E2C-127D-285E-F80C-B915626BAE65}"/>
              </a:ext>
            </a:extLst>
          </p:cNvPr>
          <p:cNvSpPr txBox="1"/>
          <p:nvPr userDrawn="1"/>
        </p:nvSpPr>
        <p:spPr>
          <a:xfrm>
            <a:off x="6994869" y="4897117"/>
            <a:ext cx="2008523" cy="204107"/>
          </a:xfrm>
          <a:prstGeom prst="rect">
            <a:avLst/>
          </a:prstGeom>
          <a:noFill/>
        </p:spPr>
        <p:txBody>
          <a:bodyPr wrap="square" rtlCol="0">
            <a:noAutofit/>
          </a:bodyPr>
          <a:lstStyle/>
          <a:p>
            <a:pPr algn="r"/>
            <a:r>
              <a:rPr lang="en-US" sz="564">
                <a:latin typeface="Barlow" panose="00000500000000000000" pitchFamily="2" charset="0"/>
              </a:rPr>
              <a:t>© 2024 – Confidential Property of NeuroMetrix, Inc.   |   </a:t>
            </a:r>
            <a:fld id="{8C82B0F5-A750-4EFE-A4FF-90F3D5EF1F4B}" type="slidenum">
              <a:rPr lang="en-US" sz="564" smtClean="0">
                <a:latin typeface="Barlow" panose="00000500000000000000" pitchFamily="2" charset="0"/>
              </a:rPr>
              <a:t>‹#›</a:t>
            </a:fld>
            <a:endParaRPr lang="en-US" sz="564">
              <a:latin typeface="Barlow" panose="00000500000000000000" pitchFamily="2" charset="0"/>
            </a:endParaRPr>
          </a:p>
        </p:txBody>
      </p:sp>
    </p:spTree>
    <p:extLst>
      <p:ext uri="{BB962C8B-B14F-4D97-AF65-F5344CB8AC3E}">
        <p14:creationId xmlns:p14="http://schemas.microsoft.com/office/powerpoint/2010/main" val="615877228"/>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Navy Blue 2-Column Bullets">
    <p:spTree>
      <p:nvGrpSpPr>
        <p:cNvPr id="1" name=""/>
        <p:cNvGrpSpPr/>
        <p:nvPr/>
      </p:nvGrpSpPr>
      <p:grpSpPr>
        <a:xfrm>
          <a:off x="0" y="0"/>
          <a:ext cx="0" cy="0"/>
          <a:chOff x="0" y="0"/>
          <a:chExt cx="0" cy="0"/>
        </a:xfrm>
      </p:grpSpPr>
      <p:sp>
        <p:nvSpPr>
          <p:cNvPr id="66" name="TextBox 65">
            <a:extLst>
              <a:ext uri="{FF2B5EF4-FFF2-40B4-BE49-F238E27FC236}">
                <a16:creationId xmlns:a16="http://schemas.microsoft.com/office/drawing/2014/main" id="{5C8D365B-4571-8BEA-D12D-FDF37F478ACB}"/>
              </a:ext>
            </a:extLst>
          </p:cNvPr>
          <p:cNvSpPr txBox="1"/>
          <p:nvPr/>
        </p:nvSpPr>
        <p:spPr>
          <a:xfrm>
            <a:off x="6994869" y="4897117"/>
            <a:ext cx="2008523" cy="204107"/>
          </a:xfrm>
          <a:prstGeom prst="rect">
            <a:avLst/>
          </a:prstGeom>
          <a:noFill/>
        </p:spPr>
        <p:txBody>
          <a:bodyPr wrap="square" rtlCol="0">
            <a:noAutofit/>
          </a:bodyPr>
          <a:lstStyle/>
          <a:p>
            <a:pPr algn="r"/>
            <a:r>
              <a:rPr lang="en-US" sz="564">
                <a:latin typeface="Barlow" panose="00000500000000000000" pitchFamily="2" charset="0"/>
              </a:rPr>
              <a:t>© 2024 – Confidential Property of NeuroMetrix, Inc.   |   </a:t>
            </a:r>
            <a:fld id="{8C82B0F5-A750-4EFE-A4FF-90F3D5EF1F4B}" type="slidenum">
              <a:rPr lang="en-US" sz="564" smtClean="0">
                <a:latin typeface="Barlow" panose="00000500000000000000" pitchFamily="2" charset="0"/>
              </a:rPr>
              <a:t>‹#›</a:t>
            </a:fld>
            <a:endParaRPr lang="en-US" sz="564">
              <a:latin typeface="Barlow" panose="00000500000000000000" pitchFamily="2" charset="0"/>
            </a:endParaRPr>
          </a:p>
        </p:txBody>
      </p:sp>
      <p:sp>
        <p:nvSpPr>
          <p:cNvPr id="87" name="Content Placeholder 23">
            <a:extLst>
              <a:ext uri="{FF2B5EF4-FFF2-40B4-BE49-F238E27FC236}">
                <a16:creationId xmlns:a16="http://schemas.microsoft.com/office/drawing/2014/main" id="{ECECBAE6-C0E9-6820-18ED-42FBBDAAAE00}"/>
              </a:ext>
            </a:extLst>
          </p:cNvPr>
          <p:cNvSpPr>
            <a:spLocks noGrp="1"/>
          </p:cNvSpPr>
          <p:nvPr>
            <p:ph sz="quarter" idx="10"/>
          </p:nvPr>
        </p:nvSpPr>
        <p:spPr>
          <a:xfrm>
            <a:off x="572389" y="1012466"/>
            <a:ext cx="3923716" cy="3380514"/>
          </a:xfrm>
          <a:prstGeom prst="rect">
            <a:avLst/>
          </a:prstGeom>
        </p:spPr>
        <p:txBody>
          <a:bodyPr/>
          <a:lstStyle>
            <a:lvl1pPr>
              <a:defRPr sz="1714">
                <a:latin typeface="Barlow" panose="00000500000000000000" pitchFamily="2" charset="0"/>
              </a:defRPr>
            </a:lvl1pPr>
            <a:lvl2pPr>
              <a:defRPr sz="1714">
                <a:latin typeface="Barlow" panose="00000500000000000000" pitchFamily="2" charset="0"/>
              </a:defRPr>
            </a:lvl2pPr>
            <a:lvl3pPr>
              <a:defRPr sz="1714">
                <a:latin typeface="Barlow" panose="00000500000000000000" pitchFamily="2" charset="0"/>
              </a:defRPr>
            </a:lvl3pPr>
            <a:lvl4pPr>
              <a:defRPr sz="1714">
                <a:latin typeface="Barlow" panose="00000500000000000000" pitchFamily="2" charset="0"/>
              </a:defRPr>
            </a:lvl4pPr>
            <a:lvl5pPr>
              <a:defRPr sz="1714">
                <a:latin typeface="Barlow"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8" name="Title 26">
            <a:extLst>
              <a:ext uri="{FF2B5EF4-FFF2-40B4-BE49-F238E27FC236}">
                <a16:creationId xmlns:a16="http://schemas.microsoft.com/office/drawing/2014/main" id="{E19F8678-FC14-3AD0-9C6F-AA2F633944DF}"/>
              </a:ext>
            </a:extLst>
          </p:cNvPr>
          <p:cNvSpPr>
            <a:spLocks noGrp="1"/>
          </p:cNvSpPr>
          <p:nvPr>
            <p:ph type="title"/>
          </p:nvPr>
        </p:nvSpPr>
        <p:spPr>
          <a:xfrm>
            <a:off x="559577" y="253306"/>
            <a:ext cx="8179897" cy="759160"/>
          </a:xfrm>
          <a:prstGeom prst="rect">
            <a:avLst/>
          </a:prstGeom>
        </p:spPr>
        <p:txBody>
          <a:bodyPr/>
          <a:lstStyle>
            <a:lvl1pPr>
              <a:defRPr sz="2286">
                <a:latin typeface="Barlow SemiBold" panose="00000700000000000000" pitchFamily="2" charset="0"/>
              </a:defRPr>
            </a:lvl1pPr>
          </a:lstStyle>
          <a:p>
            <a:r>
              <a:rPr lang="en-US"/>
              <a:t>Click to edit Master title style</a:t>
            </a:r>
          </a:p>
        </p:txBody>
      </p:sp>
      <p:sp>
        <p:nvSpPr>
          <p:cNvPr id="90" name="Content Placeholder 89">
            <a:extLst>
              <a:ext uri="{FF2B5EF4-FFF2-40B4-BE49-F238E27FC236}">
                <a16:creationId xmlns:a16="http://schemas.microsoft.com/office/drawing/2014/main" id="{7425F97E-7A1E-4CC3-DA1E-52D81AC0335B}"/>
              </a:ext>
            </a:extLst>
          </p:cNvPr>
          <p:cNvSpPr>
            <a:spLocks noGrp="1"/>
          </p:cNvSpPr>
          <p:nvPr>
            <p:ph sz="quarter" idx="11"/>
          </p:nvPr>
        </p:nvSpPr>
        <p:spPr>
          <a:xfrm>
            <a:off x="4572000" y="1031839"/>
            <a:ext cx="4167188" cy="3361015"/>
          </a:xfrm>
          <a:prstGeom prst="rect">
            <a:avLst/>
          </a:prstGeom>
        </p:spPr>
        <p:txBody>
          <a:bodyPr/>
          <a:lstStyle>
            <a:lvl1pPr>
              <a:defRPr>
                <a:latin typeface="Barlow" panose="00000500000000000000" pitchFamily="2" charset="0"/>
              </a:defRPr>
            </a:lvl1pPr>
            <a:lvl2pPr>
              <a:defRPr>
                <a:latin typeface="Barlow" panose="00000500000000000000" pitchFamily="2" charset="0"/>
              </a:defRPr>
            </a:lvl2pPr>
            <a:lvl3pPr>
              <a:defRPr>
                <a:latin typeface="Barlow" panose="00000500000000000000" pitchFamily="2" charset="0"/>
              </a:defRPr>
            </a:lvl3pPr>
            <a:lvl4pPr>
              <a:defRPr>
                <a:latin typeface="Barlow" panose="00000500000000000000" pitchFamily="2" charset="0"/>
              </a:defRPr>
            </a:lvl4pPr>
            <a:lvl5pPr>
              <a:defRPr>
                <a:latin typeface="Barlow"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4B05C577-1885-65AF-938E-5F929CAA3B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1789" y="4869046"/>
            <a:ext cx="1504836" cy="117464"/>
          </a:xfrm>
          <a:prstGeom prst="rect">
            <a:avLst/>
          </a:prstGeom>
        </p:spPr>
      </p:pic>
    </p:spTree>
    <p:extLst>
      <p:ext uri="{BB962C8B-B14F-4D97-AF65-F5344CB8AC3E}">
        <p14:creationId xmlns:p14="http://schemas.microsoft.com/office/powerpoint/2010/main" val="3987940483"/>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cSld name="Teal Single Column Bullets">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4B8084B0-06C6-D543-9663-8ED6EACA2B1A}"/>
              </a:ext>
            </a:extLst>
          </p:cNvPr>
          <p:cNvSpPr>
            <a:spLocks noGrp="1"/>
          </p:cNvSpPr>
          <p:nvPr>
            <p:ph type="title"/>
          </p:nvPr>
        </p:nvSpPr>
        <p:spPr>
          <a:xfrm>
            <a:off x="457200" y="451690"/>
            <a:ext cx="8373979" cy="407504"/>
          </a:xfrm>
          <a:prstGeom prst="rect">
            <a:avLst/>
          </a:prstGeom>
        </p:spPr>
        <p:txBody>
          <a:bodyPr rtlCol="0">
            <a:noAutofit/>
          </a:bodyPr>
          <a:lstStyle>
            <a:lvl1pPr>
              <a:defRPr sz="2400" b="0">
                <a:solidFill>
                  <a:schemeClr val="accent1"/>
                </a:solidFill>
                <a:latin typeface="Barlow SemiBold" panose="00000700000000000000" pitchFamily="2" charset="0"/>
              </a:defRPr>
            </a:lvl1pPr>
          </a:lstStyle>
          <a:p>
            <a:r>
              <a:rPr lang="en-US"/>
              <a:t>Click to edit Master title style</a:t>
            </a:r>
          </a:p>
        </p:txBody>
      </p:sp>
      <p:sp>
        <p:nvSpPr>
          <p:cNvPr id="9" name="Text Placeholder 2">
            <a:extLst>
              <a:ext uri="{FF2B5EF4-FFF2-40B4-BE49-F238E27FC236}">
                <a16:creationId xmlns:a16="http://schemas.microsoft.com/office/drawing/2014/main" id="{FE67022C-B821-8B43-B770-1A769B73B601}"/>
              </a:ext>
            </a:extLst>
          </p:cNvPr>
          <p:cNvSpPr>
            <a:spLocks noGrp="1"/>
          </p:cNvSpPr>
          <p:nvPr>
            <p:ph idx="1"/>
          </p:nvPr>
        </p:nvSpPr>
        <p:spPr>
          <a:xfrm>
            <a:off x="457201" y="996664"/>
            <a:ext cx="8144360" cy="3736264"/>
          </a:xfrm>
          <a:prstGeom prst="rect">
            <a:avLst/>
          </a:prstGeom>
        </p:spPr>
        <p:txBody>
          <a:bodyPr rtlCol="0">
            <a:normAutofit/>
          </a:bodyPr>
          <a:lstStyle>
            <a:lvl1pPr>
              <a:defRPr sz="1800">
                <a:latin typeface="Barlow" panose="00000500000000000000" pitchFamily="2" charset="0"/>
              </a:defRPr>
            </a:lvl1pPr>
            <a:lvl2pPr>
              <a:defRPr sz="1600">
                <a:latin typeface="Barlow" panose="00000500000000000000" pitchFamily="2" charset="0"/>
              </a:defRPr>
            </a:lvl2pPr>
            <a:lvl3pPr>
              <a:defRPr sz="1600">
                <a:latin typeface="Barlow" panose="00000500000000000000" pitchFamily="2" charset="0"/>
              </a:defRPr>
            </a:lvl3pPr>
            <a:lvl4pPr>
              <a:defRPr sz="1400">
                <a:latin typeface="Barlow" panose="00000500000000000000" pitchFamily="2" charset="0"/>
              </a:defRPr>
            </a:lvl4pPr>
            <a:lvl5pPr>
              <a:defRPr sz="1400">
                <a:latin typeface="Barlow"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8866F9F2-90E3-7A92-2F92-7BF670F362D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1789" y="4869046"/>
            <a:ext cx="1504836" cy="117464"/>
          </a:xfrm>
          <a:prstGeom prst="rect">
            <a:avLst/>
          </a:prstGeom>
        </p:spPr>
      </p:pic>
      <p:sp>
        <p:nvSpPr>
          <p:cNvPr id="4" name="TextBox 3">
            <a:extLst>
              <a:ext uri="{FF2B5EF4-FFF2-40B4-BE49-F238E27FC236}">
                <a16:creationId xmlns:a16="http://schemas.microsoft.com/office/drawing/2014/main" id="{E55661F1-963D-3F16-5353-B6A76A39977C}"/>
              </a:ext>
            </a:extLst>
          </p:cNvPr>
          <p:cNvSpPr txBox="1"/>
          <p:nvPr userDrawn="1"/>
        </p:nvSpPr>
        <p:spPr>
          <a:xfrm>
            <a:off x="6994869" y="4897117"/>
            <a:ext cx="2008523" cy="204107"/>
          </a:xfrm>
          <a:prstGeom prst="rect">
            <a:avLst/>
          </a:prstGeom>
          <a:noFill/>
        </p:spPr>
        <p:txBody>
          <a:bodyPr wrap="square" rtlCol="0">
            <a:noAutofit/>
          </a:bodyPr>
          <a:lstStyle/>
          <a:p>
            <a:pPr algn="r"/>
            <a:r>
              <a:rPr lang="en-US" sz="564">
                <a:latin typeface="Barlow" panose="00000500000000000000" pitchFamily="2" charset="0"/>
              </a:rPr>
              <a:t>© 2024 – Confidential Property of NeuroMetrix, Inc.   |   </a:t>
            </a:r>
            <a:fld id="{8C82B0F5-A750-4EFE-A4FF-90F3D5EF1F4B}" type="slidenum">
              <a:rPr lang="en-US" sz="564" smtClean="0">
                <a:latin typeface="Barlow" panose="00000500000000000000" pitchFamily="2" charset="0"/>
              </a:rPr>
              <a:t>‹#›</a:t>
            </a:fld>
            <a:endParaRPr lang="en-US" sz="564">
              <a:latin typeface="Barlow" panose="00000500000000000000" pitchFamily="2" charset="0"/>
            </a:endParaRPr>
          </a:p>
        </p:txBody>
      </p:sp>
    </p:spTree>
    <p:extLst>
      <p:ext uri="{BB962C8B-B14F-4D97-AF65-F5344CB8AC3E}">
        <p14:creationId xmlns:p14="http://schemas.microsoft.com/office/powerpoint/2010/main" val="3080867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Blank Page with Footers">
    <p:spTree>
      <p:nvGrpSpPr>
        <p:cNvPr id="1" name=""/>
        <p:cNvGrpSpPr/>
        <p:nvPr/>
      </p:nvGrpSpPr>
      <p:grpSpPr>
        <a:xfrm>
          <a:off x="0" y="0"/>
          <a:ext cx="0" cy="0"/>
          <a:chOff x="0" y="0"/>
          <a:chExt cx="0" cy="0"/>
        </a:xfrm>
      </p:grpSpPr>
      <p:sp>
        <p:nvSpPr>
          <p:cNvPr id="44" name="TextBox 43">
            <a:extLst>
              <a:ext uri="{FF2B5EF4-FFF2-40B4-BE49-F238E27FC236}">
                <a16:creationId xmlns:a16="http://schemas.microsoft.com/office/drawing/2014/main" id="{07E06B7E-E131-C5D5-C504-6E40FDA211D3}"/>
              </a:ext>
            </a:extLst>
          </p:cNvPr>
          <p:cNvSpPr txBox="1"/>
          <p:nvPr userDrawn="1"/>
        </p:nvSpPr>
        <p:spPr>
          <a:xfrm>
            <a:off x="6994869" y="4897117"/>
            <a:ext cx="2008523" cy="204107"/>
          </a:xfrm>
          <a:prstGeom prst="rect">
            <a:avLst/>
          </a:prstGeom>
          <a:noFill/>
        </p:spPr>
        <p:txBody>
          <a:bodyPr wrap="square" rtlCol="0">
            <a:noAutofit/>
          </a:bodyPr>
          <a:lstStyle/>
          <a:p>
            <a:pPr algn="r"/>
            <a:r>
              <a:rPr lang="en-US" sz="564">
                <a:latin typeface="Barlow" panose="00000500000000000000" pitchFamily="2" charset="0"/>
              </a:rPr>
              <a:t>© 2024 – Confidential Property of NeuroMetrix, Inc.   |   </a:t>
            </a:r>
            <a:fld id="{8C82B0F5-A750-4EFE-A4FF-90F3D5EF1F4B}" type="slidenum">
              <a:rPr lang="en-US" sz="564" smtClean="0">
                <a:latin typeface="Barlow" panose="00000500000000000000" pitchFamily="2" charset="0"/>
              </a:rPr>
              <a:t>‹#›</a:t>
            </a:fld>
            <a:endParaRPr lang="en-US" sz="564">
              <a:latin typeface="Barlow" panose="00000500000000000000" pitchFamily="2" charset="0"/>
            </a:endParaRPr>
          </a:p>
        </p:txBody>
      </p:sp>
    </p:spTree>
    <p:extLst>
      <p:ext uri="{BB962C8B-B14F-4D97-AF65-F5344CB8AC3E}">
        <p14:creationId xmlns:p14="http://schemas.microsoft.com/office/powerpoint/2010/main" val="22557872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Navy Blue Blank Page with Footers">
    <p:bg>
      <p:bgPr>
        <a:solidFill>
          <a:srgbClr val="324458"/>
        </a:solidFill>
        <a:effectLst/>
      </p:bgPr>
    </p:bg>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2E941729-DF14-FE44-DC47-6666669CD14D}"/>
              </a:ext>
            </a:extLst>
          </p:cNvPr>
          <p:cNvSpPr txBox="1"/>
          <p:nvPr userDrawn="1"/>
        </p:nvSpPr>
        <p:spPr>
          <a:xfrm>
            <a:off x="6865497" y="4851685"/>
            <a:ext cx="2201514" cy="204107"/>
          </a:xfrm>
          <a:prstGeom prst="rect">
            <a:avLst/>
          </a:prstGeom>
          <a:noFill/>
        </p:spPr>
        <p:txBody>
          <a:bodyPr wrap="square" rtlCol="0">
            <a:noAutofit/>
          </a:bodyPr>
          <a:lstStyle/>
          <a:p>
            <a:pPr algn="r"/>
            <a:r>
              <a:rPr lang="en-US" sz="600">
                <a:solidFill>
                  <a:schemeClr val="bg1"/>
                </a:solidFill>
                <a:latin typeface="Barlow" panose="00000500000000000000" pitchFamily="2" charset="0"/>
              </a:rPr>
              <a:t>© 2024 – Confidential Property of NeuroMetrix, Inc.   |   </a:t>
            </a:r>
            <a:fld id="{8C82B0F5-A750-4EFE-A4FF-90F3D5EF1F4B}" type="slidenum">
              <a:rPr lang="en-US" sz="600" smtClean="0">
                <a:solidFill>
                  <a:schemeClr val="bg1"/>
                </a:solidFill>
                <a:latin typeface="Barlow" panose="00000500000000000000" pitchFamily="2" charset="0"/>
              </a:rPr>
              <a:t>‹#›</a:t>
            </a:fld>
            <a:endParaRPr lang="en-US" sz="600">
              <a:solidFill>
                <a:schemeClr val="bg1"/>
              </a:solidFill>
              <a:latin typeface="Barlow" panose="00000500000000000000" pitchFamily="2" charset="0"/>
            </a:endParaRPr>
          </a:p>
        </p:txBody>
      </p:sp>
      <p:pic>
        <p:nvPicPr>
          <p:cNvPr id="26" name="Picture 25">
            <a:extLst>
              <a:ext uri="{FF2B5EF4-FFF2-40B4-BE49-F238E27FC236}">
                <a16:creationId xmlns:a16="http://schemas.microsoft.com/office/drawing/2014/main" id="{3AC15B32-768E-ACD4-BFAE-AB3B42A210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9411" y="4846996"/>
            <a:ext cx="1263872" cy="149746"/>
          </a:xfrm>
          <a:prstGeom prst="rect">
            <a:avLst/>
          </a:prstGeom>
        </p:spPr>
      </p:pic>
    </p:spTree>
    <p:extLst>
      <p:ext uri="{BB962C8B-B14F-4D97-AF65-F5344CB8AC3E}">
        <p14:creationId xmlns:p14="http://schemas.microsoft.com/office/powerpoint/2010/main" val="41785978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Navy Blue End Slide">
    <p:bg>
      <p:bgPr>
        <a:solidFill>
          <a:srgbClr val="324458"/>
        </a:solidFill>
        <a:effectLst/>
      </p:bgPr>
    </p:bg>
    <p:spTree>
      <p:nvGrpSpPr>
        <p:cNvPr id="1" name=""/>
        <p:cNvGrpSpPr/>
        <p:nvPr/>
      </p:nvGrpSpPr>
      <p:grpSpPr>
        <a:xfrm>
          <a:off x="0" y="0"/>
          <a:ext cx="0" cy="0"/>
          <a:chOff x="0" y="0"/>
          <a:chExt cx="0" cy="0"/>
        </a:xfrm>
      </p:grpSpPr>
      <p:grpSp>
        <p:nvGrpSpPr>
          <p:cNvPr id="70" name="Group 69">
            <a:extLst>
              <a:ext uri="{FF2B5EF4-FFF2-40B4-BE49-F238E27FC236}">
                <a16:creationId xmlns:a16="http://schemas.microsoft.com/office/drawing/2014/main" id="{7BC4F1C1-28D7-4DBC-1780-52EDD1A15546}"/>
              </a:ext>
            </a:extLst>
          </p:cNvPr>
          <p:cNvGrpSpPr/>
          <p:nvPr userDrawn="1"/>
        </p:nvGrpSpPr>
        <p:grpSpPr>
          <a:xfrm>
            <a:off x="247651" y="4784761"/>
            <a:ext cx="1275755" cy="139857"/>
            <a:chOff x="681720" y="6731744"/>
            <a:chExt cx="5641774" cy="618490"/>
          </a:xfrm>
        </p:grpSpPr>
        <p:grpSp>
          <p:nvGrpSpPr>
            <p:cNvPr id="71" name="object 22">
              <a:extLst>
                <a:ext uri="{FF2B5EF4-FFF2-40B4-BE49-F238E27FC236}">
                  <a16:creationId xmlns:a16="http://schemas.microsoft.com/office/drawing/2014/main" id="{F2F9AC57-D10C-5CF9-7F8E-C6DE31859D6C}"/>
                </a:ext>
              </a:extLst>
            </p:cNvPr>
            <p:cNvGrpSpPr/>
            <p:nvPr/>
          </p:nvGrpSpPr>
          <p:grpSpPr>
            <a:xfrm>
              <a:off x="3774419" y="6731744"/>
              <a:ext cx="19050" cy="618490"/>
              <a:chOff x="3774419" y="6731744"/>
              <a:chExt cx="19050" cy="618490"/>
            </a:xfrm>
          </p:grpSpPr>
          <p:sp>
            <p:nvSpPr>
              <p:cNvPr id="91" name="object 23">
                <a:extLst>
                  <a:ext uri="{FF2B5EF4-FFF2-40B4-BE49-F238E27FC236}">
                    <a16:creationId xmlns:a16="http://schemas.microsoft.com/office/drawing/2014/main" id="{02249E48-C316-C26C-3E51-5F88B9E440EC}"/>
                  </a:ext>
                </a:extLst>
              </p:cNvPr>
              <p:cNvSpPr/>
              <p:nvPr/>
            </p:nvSpPr>
            <p:spPr>
              <a:xfrm>
                <a:off x="3783944" y="6731744"/>
                <a:ext cx="0" cy="618490"/>
              </a:xfrm>
              <a:custGeom>
                <a:avLst/>
                <a:gdLst/>
                <a:ahLst/>
                <a:cxnLst/>
                <a:rect l="l" t="t" r="r" b="b"/>
                <a:pathLst>
                  <a:path h="618490">
                    <a:moveTo>
                      <a:pt x="0" y="0"/>
                    </a:moveTo>
                    <a:lnTo>
                      <a:pt x="0" y="617994"/>
                    </a:lnTo>
                  </a:path>
                </a:pathLst>
              </a:custGeom>
              <a:solidFill>
                <a:srgbClr val="FFFFFF"/>
              </a:solidFill>
            </p:spPr>
            <p:txBody>
              <a:bodyPr wrap="square" lIns="0" tIns="0" rIns="0" bIns="0" rtlCol="0"/>
              <a:lstStyle/>
              <a:p>
                <a:endParaRPr sz="1013"/>
              </a:p>
            </p:txBody>
          </p:sp>
          <p:sp>
            <p:nvSpPr>
              <p:cNvPr id="92" name="object 24">
                <a:extLst>
                  <a:ext uri="{FF2B5EF4-FFF2-40B4-BE49-F238E27FC236}">
                    <a16:creationId xmlns:a16="http://schemas.microsoft.com/office/drawing/2014/main" id="{E6174147-2550-8F94-9432-8811BEC2CDC2}"/>
                  </a:ext>
                </a:extLst>
              </p:cNvPr>
              <p:cNvSpPr/>
              <p:nvPr/>
            </p:nvSpPr>
            <p:spPr>
              <a:xfrm>
                <a:off x="3783944" y="6731744"/>
                <a:ext cx="0" cy="618490"/>
              </a:xfrm>
              <a:custGeom>
                <a:avLst/>
                <a:gdLst/>
                <a:ahLst/>
                <a:cxnLst/>
                <a:rect l="l" t="t" r="r" b="b"/>
                <a:pathLst>
                  <a:path h="618490">
                    <a:moveTo>
                      <a:pt x="0" y="0"/>
                    </a:moveTo>
                    <a:lnTo>
                      <a:pt x="0" y="617994"/>
                    </a:lnTo>
                  </a:path>
                </a:pathLst>
              </a:custGeom>
              <a:ln w="3175">
                <a:solidFill>
                  <a:srgbClr val="FFFFFF"/>
                </a:solidFill>
              </a:ln>
            </p:spPr>
            <p:txBody>
              <a:bodyPr wrap="square" lIns="0" tIns="0" rIns="0" bIns="0" rtlCol="0"/>
              <a:lstStyle/>
              <a:p>
                <a:endParaRPr sz="1013"/>
              </a:p>
            </p:txBody>
          </p:sp>
        </p:grpSp>
        <p:grpSp>
          <p:nvGrpSpPr>
            <p:cNvPr id="72" name="Group 71">
              <a:extLst>
                <a:ext uri="{FF2B5EF4-FFF2-40B4-BE49-F238E27FC236}">
                  <a16:creationId xmlns:a16="http://schemas.microsoft.com/office/drawing/2014/main" id="{8F61944F-1206-2B15-448D-135806A9DFA1}"/>
                </a:ext>
              </a:extLst>
            </p:cNvPr>
            <p:cNvGrpSpPr/>
            <p:nvPr/>
          </p:nvGrpSpPr>
          <p:grpSpPr>
            <a:xfrm>
              <a:off x="681720" y="6840563"/>
              <a:ext cx="5641774" cy="374059"/>
              <a:chOff x="681720" y="6840563"/>
              <a:chExt cx="5641774" cy="374059"/>
            </a:xfrm>
          </p:grpSpPr>
          <p:sp>
            <p:nvSpPr>
              <p:cNvPr id="73" name="object 19">
                <a:extLst>
                  <a:ext uri="{FF2B5EF4-FFF2-40B4-BE49-F238E27FC236}">
                    <a16:creationId xmlns:a16="http://schemas.microsoft.com/office/drawing/2014/main" id="{BCC4522E-79C7-B3C8-3DAE-89C7D58A6780}"/>
                  </a:ext>
                </a:extLst>
              </p:cNvPr>
              <p:cNvSpPr/>
              <p:nvPr/>
            </p:nvSpPr>
            <p:spPr>
              <a:xfrm>
                <a:off x="3986814" y="6875597"/>
                <a:ext cx="292735" cy="330200"/>
              </a:xfrm>
              <a:custGeom>
                <a:avLst/>
                <a:gdLst/>
                <a:ahLst/>
                <a:cxnLst/>
                <a:rect l="l" t="t" r="r" b="b"/>
                <a:pathLst>
                  <a:path w="292735" h="330200">
                    <a:moveTo>
                      <a:pt x="142443" y="0"/>
                    </a:moveTo>
                    <a:lnTo>
                      <a:pt x="0" y="0"/>
                    </a:lnTo>
                    <a:lnTo>
                      <a:pt x="0" y="330200"/>
                    </a:lnTo>
                    <a:lnTo>
                      <a:pt x="142443" y="330200"/>
                    </a:lnTo>
                    <a:lnTo>
                      <a:pt x="188551" y="324481"/>
                    </a:lnTo>
                    <a:lnTo>
                      <a:pt x="226103" y="308189"/>
                    </a:lnTo>
                    <a:lnTo>
                      <a:pt x="255176" y="282622"/>
                    </a:lnTo>
                    <a:lnTo>
                      <a:pt x="263477" y="269151"/>
                    </a:lnTo>
                    <a:lnTo>
                      <a:pt x="72605" y="269151"/>
                    </a:lnTo>
                    <a:lnTo>
                      <a:pt x="72605" y="61036"/>
                    </a:lnTo>
                    <a:lnTo>
                      <a:pt x="265364" y="61036"/>
                    </a:lnTo>
                    <a:lnTo>
                      <a:pt x="264185" y="58435"/>
                    </a:lnTo>
                    <a:lnTo>
                      <a:pt x="232151" y="25897"/>
                    </a:lnTo>
                    <a:lnTo>
                      <a:pt x="190882" y="6455"/>
                    </a:lnTo>
                    <a:lnTo>
                      <a:pt x="142443" y="0"/>
                    </a:lnTo>
                    <a:close/>
                  </a:path>
                  <a:path w="292735" h="330200">
                    <a:moveTo>
                      <a:pt x="265364" y="61036"/>
                    </a:moveTo>
                    <a:lnTo>
                      <a:pt x="124409" y="61036"/>
                    </a:lnTo>
                    <a:lnTo>
                      <a:pt x="169731" y="68726"/>
                    </a:lnTo>
                    <a:lnTo>
                      <a:pt x="199096" y="90639"/>
                    </a:lnTo>
                    <a:lnTo>
                      <a:pt x="214933" y="125040"/>
                    </a:lnTo>
                    <a:lnTo>
                      <a:pt x="219671" y="170192"/>
                    </a:lnTo>
                    <a:lnTo>
                      <a:pt x="212727" y="216478"/>
                    </a:lnTo>
                    <a:lnTo>
                      <a:pt x="194294" y="247070"/>
                    </a:lnTo>
                    <a:lnTo>
                      <a:pt x="167969" y="263963"/>
                    </a:lnTo>
                    <a:lnTo>
                      <a:pt x="137350" y="269151"/>
                    </a:lnTo>
                    <a:lnTo>
                      <a:pt x="263477" y="269151"/>
                    </a:lnTo>
                    <a:lnTo>
                      <a:pt x="275846" y="249078"/>
                    </a:lnTo>
                    <a:lnTo>
                      <a:pt x="288192" y="208853"/>
                    </a:lnTo>
                    <a:lnTo>
                      <a:pt x="292290" y="163245"/>
                    </a:lnTo>
                    <a:lnTo>
                      <a:pt x="284920" y="104181"/>
                    </a:lnTo>
                    <a:lnTo>
                      <a:pt x="265364" y="61036"/>
                    </a:lnTo>
                    <a:close/>
                  </a:path>
                </a:pathLst>
              </a:custGeom>
              <a:solidFill>
                <a:srgbClr val="FFFFFF"/>
              </a:solidFill>
            </p:spPr>
            <p:txBody>
              <a:bodyPr wrap="square" lIns="0" tIns="0" rIns="0" bIns="0" rtlCol="0"/>
              <a:lstStyle/>
              <a:p>
                <a:endParaRPr sz="1013"/>
              </a:p>
            </p:txBody>
          </p:sp>
          <p:sp>
            <p:nvSpPr>
              <p:cNvPr id="74" name="object 20">
                <a:extLst>
                  <a:ext uri="{FF2B5EF4-FFF2-40B4-BE49-F238E27FC236}">
                    <a16:creationId xmlns:a16="http://schemas.microsoft.com/office/drawing/2014/main" id="{D9008BD7-B4A5-ABEA-70A6-FCF5E227DCAC}"/>
                  </a:ext>
                </a:extLst>
              </p:cNvPr>
              <p:cNvSpPr/>
              <p:nvPr/>
            </p:nvSpPr>
            <p:spPr>
              <a:xfrm>
                <a:off x="4324414" y="6875595"/>
                <a:ext cx="263525" cy="330200"/>
              </a:xfrm>
              <a:custGeom>
                <a:avLst/>
                <a:gdLst/>
                <a:ahLst/>
                <a:cxnLst/>
                <a:rect l="l" t="t" r="r" b="b"/>
                <a:pathLst>
                  <a:path w="263525" h="330200">
                    <a:moveTo>
                      <a:pt x="148920" y="0"/>
                    </a:moveTo>
                    <a:lnTo>
                      <a:pt x="0" y="0"/>
                    </a:lnTo>
                    <a:lnTo>
                      <a:pt x="0" y="330200"/>
                    </a:lnTo>
                    <a:lnTo>
                      <a:pt x="72605" y="330200"/>
                    </a:lnTo>
                    <a:lnTo>
                      <a:pt x="72605" y="211810"/>
                    </a:lnTo>
                    <a:lnTo>
                      <a:pt x="148920" y="211810"/>
                    </a:lnTo>
                    <a:lnTo>
                      <a:pt x="201491" y="202806"/>
                    </a:lnTo>
                    <a:lnTo>
                      <a:pt x="236897" y="178974"/>
                    </a:lnTo>
                    <a:lnTo>
                      <a:pt x="250800" y="155384"/>
                    </a:lnTo>
                    <a:lnTo>
                      <a:pt x="72605" y="155384"/>
                    </a:lnTo>
                    <a:lnTo>
                      <a:pt x="72605" y="56426"/>
                    </a:lnTo>
                    <a:lnTo>
                      <a:pt x="250803" y="56426"/>
                    </a:lnTo>
                    <a:lnTo>
                      <a:pt x="236897" y="32831"/>
                    </a:lnTo>
                    <a:lnTo>
                      <a:pt x="201491" y="9002"/>
                    </a:lnTo>
                    <a:lnTo>
                      <a:pt x="148920" y="0"/>
                    </a:lnTo>
                    <a:close/>
                  </a:path>
                  <a:path w="263525" h="330200">
                    <a:moveTo>
                      <a:pt x="250803" y="56426"/>
                    </a:moveTo>
                    <a:lnTo>
                      <a:pt x="129031" y="56426"/>
                    </a:lnTo>
                    <a:lnTo>
                      <a:pt x="153244" y="58240"/>
                    </a:lnTo>
                    <a:lnTo>
                      <a:pt x="173599" y="65387"/>
                    </a:lnTo>
                    <a:lnTo>
                      <a:pt x="187625" y="80423"/>
                    </a:lnTo>
                    <a:lnTo>
                      <a:pt x="192849" y="105905"/>
                    </a:lnTo>
                    <a:lnTo>
                      <a:pt x="187625" y="131392"/>
                    </a:lnTo>
                    <a:lnTo>
                      <a:pt x="173599" y="146427"/>
                    </a:lnTo>
                    <a:lnTo>
                      <a:pt x="153244" y="153571"/>
                    </a:lnTo>
                    <a:lnTo>
                      <a:pt x="129031" y="155384"/>
                    </a:lnTo>
                    <a:lnTo>
                      <a:pt x="250800" y="155384"/>
                    </a:lnTo>
                    <a:lnTo>
                      <a:pt x="256871" y="145084"/>
                    </a:lnTo>
                    <a:lnTo>
                      <a:pt x="263143" y="105905"/>
                    </a:lnTo>
                    <a:lnTo>
                      <a:pt x="256871" y="66720"/>
                    </a:lnTo>
                    <a:lnTo>
                      <a:pt x="250803" y="56426"/>
                    </a:lnTo>
                    <a:close/>
                  </a:path>
                </a:pathLst>
              </a:custGeom>
              <a:solidFill>
                <a:srgbClr val="FFFFFF"/>
              </a:solidFill>
            </p:spPr>
            <p:txBody>
              <a:bodyPr wrap="square" lIns="0" tIns="0" rIns="0" bIns="0" rtlCol="0"/>
              <a:lstStyle/>
              <a:p>
                <a:endParaRPr sz="1013"/>
              </a:p>
            </p:txBody>
          </p:sp>
          <p:sp>
            <p:nvSpPr>
              <p:cNvPr id="75" name="object 21">
                <a:extLst>
                  <a:ext uri="{FF2B5EF4-FFF2-40B4-BE49-F238E27FC236}">
                    <a16:creationId xmlns:a16="http://schemas.microsoft.com/office/drawing/2014/main" id="{D9022037-3A5D-FA02-9B48-A7B23D57CAF4}"/>
                  </a:ext>
                </a:extLst>
              </p:cNvPr>
              <p:cNvSpPr/>
              <p:nvPr/>
            </p:nvSpPr>
            <p:spPr>
              <a:xfrm>
                <a:off x="4632892" y="6875593"/>
                <a:ext cx="279400" cy="330835"/>
              </a:xfrm>
              <a:custGeom>
                <a:avLst/>
                <a:gdLst/>
                <a:ahLst/>
                <a:cxnLst/>
                <a:rect l="l" t="t" r="r" b="b"/>
                <a:pathLst>
                  <a:path w="279400" h="330834">
                    <a:moveTo>
                      <a:pt x="278866" y="0"/>
                    </a:moveTo>
                    <a:lnTo>
                      <a:pt x="210896" y="0"/>
                    </a:lnTo>
                    <a:lnTo>
                      <a:pt x="210896" y="221526"/>
                    </a:lnTo>
                    <a:lnTo>
                      <a:pt x="209956" y="221526"/>
                    </a:lnTo>
                    <a:lnTo>
                      <a:pt x="72148" y="0"/>
                    </a:lnTo>
                    <a:lnTo>
                      <a:pt x="0" y="0"/>
                    </a:lnTo>
                    <a:lnTo>
                      <a:pt x="0" y="330212"/>
                    </a:lnTo>
                    <a:lnTo>
                      <a:pt x="67983" y="330212"/>
                    </a:lnTo>
                    <a:lnTo>
                      <a:pt x="67983" y="109143"/>
                    </a:lnTo>
                    <a:lnTo>
                      <a:pt x="68910" y="109143"/>
                    </a:lnTo>
                    <a:lnTo>
                      <a:pt x="206260" y="330212"/>
                    </a:lnTo>
                    <a:lnTo>
                      <a:pt x="278866" y="330212"/>
                    </a:lnTo>
                    <a:lnTo>
                      <a:pt x="278866" y="0"/>
                    </a:lnTo>
                    <a:close/>
                  </a:path>
                </a:pathLst>
              </a:custGeom>
              <a:solidFill>
                <a:srgbClr val="FFFFFF"/>
              </a:solidFill>
            </p:spPr>
            <p:txBody>
              <a:bodyPr wrap="square" lIns="0" tIns="0" rIns="0" bIns="0" rtlCol="0"/>
              <a:lstStyle/>
              <a:p>
                <a:endParaRPr sz="1013"/>
              </a:p>
            </p:txBody>
          </p:sp>
          <p:grpSp>
            <p:nvGrpSpPr>
              <p:cNvPr id="76" name="object 25">
                <a:extLst>
                  <a:ext uri="{FF2B5EF4-FFF2-40B4-BE49-F238E27FC236}">
                    <a16:creationId xmlns:a16="http://schemas.microsoft.com/office/drawing/2014/main" id="{9CFA5BE1-6A57-E427-57B4-B55BA2103344}"/>
                  </a:ext>
                </a:extLst>
              </p:cNvPr>
              <p:cNvGrpSpPr/>
              <p:nvPr/>
            </p:nvGrpSpPr>
            <p:grpSpPr>
              <a:xfrm>
                <a:off x="4960784" y="6868651"/>
                <a:ext cx="1362710" cy="344170"/>
                <a:chOff x="4960784" y="6868651"/>
                <a:chExt cx="1362710" cy="344170"/>
              </a:xfrm>
            </p:grpSpPr>
            <p:sp>
              <p:nvSpPr>
                <p:cNvPr id="86" name="object 26">
                  <a:extLst>
                    <a:ext uri="{FF2B5EF4-FFF2-40B4-BE49-F238E27FC236}">
                      <a16:creationId xmlns:a16="http://schemas.microsoft.com/office/drawing/2014/main" id="{D3A9853A-7E0E-262C-76BA-26A7E8B00ED3}"/>
                    </a:ext>
                  </a:extLst>
                </p:cNvPr>
                <p:cNvSpPr/>
                <p:nvPr/>
              </p:nvSpPr>
              <p:spPr>
                <a:xfrm>
                  <a:off x="4960772" y="6868655"/>
                  <a:ext cx="528955" cy="344170"/>
                </a:xfrm>
                <a:custGeom>
                  <a:avLst/>
                  <a:gdLst/>
                  <a:ahLst/>
                  <a:cxnLst/>
                  <a:rect l="l" t="t" r="r" b="b"/>
                  <a:pathLst>
                    <a:path w="528954" h="344170">
                      <a:moveTo>
                        <a:pt x="293204" y="211353"/>
                      </a:moveTo>
                      <a:lnTo>
                        <a:pt x="261759" y="211353"/>
                      </a:lnTo>
                      <a:lnTo>
                        <a:pt x="251256" y="252679"/>
                      </a:lnTo>
                      <a:lnTo>
                        <a:pt x="229450" y="286334"/>
                      </a:lnTo>
                      <a:lnTo>
                        <a:pt x="197319" y="308978"/>
                      </a:lnTo>
                      <a:lnTo>
                        <a:pt x="155854" y="317258"/>
                      </a:lnTo>
                      <a:lnTo>
                        <a:pt x="109359" y="309079"/>
                      </a:lnTo>
                      <a:lnTo>
                        <a:pt x="74307" y="286918"/>
                      </a:lnTo>
                      <a:lnTo>
                        <a:pt x="50076" y="254330"/>
                      </a:lnTo>
                      <a:lnTo>
                        <a:pt x="36004" y="214845"/>
                      </a:lnTo>
                      <a:lnTo>
                        <a:pt x="31445" y="172046"/>
                      </a:lnTo>
                      <a:lnTo>
                        <a:pt x="36004" y="129247"/>
                      </a:lnTo>
                      <a:lnTo>
                        <a:pt x="50076" y="89763"/>
                      </a:lnTo>
                      <a:lnTo>
                        <a:pt x="74307" y="57175"/>
                      </a:lnTo>
                      <a:lnTo>
                        <a:pt x="109359" y="35013"/>
                      </a:lnTo>
                      <a:lnTo>
                        <a:pt x="155854" y="26835"/>
                      </a:lnTo>
                      <a:lnTo>
                        <a:pt x="190411" y="32181"/>
                      </a:lnTo>
                      <a:lnTo>
                        <a:pt x="220370" y="47764"/>
                      </a:lnTo>
                      <a:lnTo>
                        <a:pt x="243395" y="72872"/>
                      </a:lnTo>
                      <a:lnTo>
                        <a:pt x="257136" y="106832"/>
                      </a:lnTo>
                      <a:lnTo>
                        <a:pt x="288582" y="106832"/>
                      </a:lnTo>
                      <a:lnTo>
                        <a:pt x="273113" y="60883"/>
                      </a:lnTo>
                      <a:lnTo>
                        <a:pt x="242519" y="27406"/>
                      </a:lnTo>
                      <a:lnTo>
                        <a:pt x="201764" y="6934"/>
                      </a:lnTo>
                      <a:lnTo>
                        <a:pt x="155854" y="0"/>
                      </a:lnTo>
                      <a:lnTo>
                        <a:pt x="108191" y="6489"/>
                      </a:lnTo>
                      <a:lnTo>
                        <a:pt x="69202" y="24561"/>
                      </a:lnTo>
                      <a:lnTo>
                        <a:pt x="38912" y="52209"/>
                      </a:lnTo>
                      <a:lnTo>
                        <a:pt x="17284" y="87363"/>
                      </a:lnTo>
                      <a:lnTo>
                        <a:pt x="4318" y="127990"/>
                      </a:lnTo>
                      <a:lnTo>
                        <a:pt x="0" y="172046"/>
                      </a:lnTo>
                      <a:lnTo>
                        <a:pt x="4318" y="216103"/>
                      </a:lnTo>
                      <a:lnTo>
                        <a:pt x="17284" y="256730"/>
                      </a:lnTo>
                      <a:lnTo>
                        <a:pt x="38912" y="291896"/>
                      </a:lnTo>
                      <a:lnTo>
                        <a:pt x="69202" y="319532"/>
                      </a:lnTo>
                      <a:lnTo>
                        <a:pt x="108191" y="337616"/>
                      </a:lnTo>
                      <a:lnTo>
                        <a:pt x="155854" y="344093"/>
                      </a:lnTo>
                      <a:lnTo>
                        <a:pt x="198958" y="338061"/>
                      </a:lnTo>
                      <a:lnTo>
                        <a:pt x="235038" y="320687"/>
                      </a:lnTo>
                      <a:lnTo>
                        <a:pt x="263309" y="293039"/>
                      </a:lnTo>
                      <a:lnTo>
                        <a:pt x="282968" y="256235"/>
                      </a:lnTo>
                      <a:lnTo>
                        <a:pt x="293204" y="211353"/>
                      </a:lnTo>
                      <a:close/>
                    </a:path>
                    <a:path w="528954" h="344170">
                      <a:moveTo>
                        <a:pt x="528612" y="183603"/>
                      </a:moveTo>
                      <a:lnTo>
                        <a:pt x="524383" y="145224"/>
                      </a:lnTo>
                      <a:lnTo>
                        <a:pt x="510057" y="116268"/>
                      </a:lnTo>
                      <a:lnTo>
                        <a:pt x="483146" y="97955"/>
                      </a:lnTo>
                      <a:lnTo>
                        <a:pt x="441210" y="91579"/>
                      </a:lnTo>
                      <a:lnTo>
                        <a:pt x="416534" y="95059"/>
                      </a:lnTo>
                      <a:lnTo>
                        <a:pt x="394373" y="104876"/>
                      </a:lnTo>
                      <a:lnTo>
                        <a:pt x="376555" y="120053"/>
                      </a:lnTo>
                      <a:lnTo>
                        <a:pt x="364896" y="139674"/>
                      </a:lnTo>
                      <a:lnTo>
                        <a:pt x="363982" y="139674"/>
                      </a:lnTo>
                      <a:lnTo>
                        <a:pt x="363982" y="6946"/>
                      </a:lnTo>
                      <a:lnTo>
                        <a:pt x="334835" y="6946"/>
                      </a:lnTo>
                      <a:lnTo>
                        <a:pt x="334835" y="337159"/>
                      </a:lnTo>
                      <a:lnTo>
                        <a:pt x="363982" y="337159"/>
                      </a:lnTo>
                      <a:lnTo>
                        <a:pt x="363982" y="197954"/>
                      </a:lnTo>
                      <a:lnTo>
                        <a:pt x="369570" y="165455"/>
                      </a:lnTo>
                      <a:lnTo>
                        <a:pt x="384429" y="139509"/>
                      </a:lnTo>
                      <a:lnTo>
                        <a:pt x="407809" y="122313"/>
                      </a:lnTo>
                      <a:lnTo>
                        <a:pt x="438899" y="116090"/>
                      </a:lnTo>
                      <a:lnTo>
                        <a:pt x="468261" y="121577"/>
                      </a:lnTo>
                      <a:lnTo>
                        <a:pt x="486867" y="136728"/>
                      </a:lnTo>
                      <a:lnTo>
                        <a:pt x="496646" y="159588"/>
                      </a:lnTo>
                      <a:lnTo>
                        <a:pt x="499478" y="188226"/>
                      </a:lnTo>
                      <a:lnTo>
                        <a:pt x="499478" y="337159"/>
                      </a:lnTo>
                      <a:lnTo>
                        <a:pt x="528612" y="337159"/>
                      </a:lnTo>
                      <a:lnTo>
                        <a:pt x="528612" y="183603"/>
                      </a:lnTo>
                      <a:close/>
                    </a:path>
                  </a:pathLst>
                </a:custGeom>
                <a:solidFill>
                  <a:srgbClr val="FFFFFF"/>
                </a:solidFill>
              </p:spPr>
              <p:txBody>
                <a:bodyPr wrap="square" lIns="0" tIns="0" rIns="0" bIns="0" rtlCol="0"/>
                <a:lstStyle/>
                <a:p>
                  <a:endParaRPr sz="1013"/>
                </a:p>
              </p:txBody>
            </p:sp>
            <p:pic>
              <p:nvPicPr>
                <p:cNvPr id="87" name="object 27">
                  <a:extLst>
                    <a:ext uri="{FF2B5EF4-FFF2-40B4-BE49-F238E27FC236}">
                      <a16:creationId xmlns:a16="http://schemas.microsoft.com/office/drawing/2014/main" id="{31CD7ABD-4D9D-1B78-A3FD-3D8DD73318E1}"/>
                    </a:ext>
                  </a:extLst>
                </p:cNvPr>
                <p:cNvPicPr/>
                <p:nvPr/>
              </p:nvPicPr>
              <p:blipFill>
                <a:blip r:embed="rId2" cstate="hqprint">
                  <a:extLst>
                    <a:ext uri="{28A0092B-C50C-407E-A947-70E740481C1C}">
                      <a14:useLocalDpi xmlns:a14="http://schemas.microsoft.com/office/drawing/2010/main" val="0"/>
                    </a:ext>
                  </a:extLst>
                </a:blip>
                <a:stretch>
                  <a:fillRect/>
                </a:stretch>
              </p:blipFill>
              <p:spPr>
                <a:xfrm>
                  <a:off x="5531920" y="6960227"/>
                  <a:ext cx="212737" cy="252514"/>
                </a:xfrm>
                <a:prstGeom prst="rect">
                  <a:avLst/>
                </a:prstGeom>
              </p:spPr>
            </p:pic>
            <p:pic>
              <p:nvPicPr>
                <p:cNvPr id="88" name="object 28">
                  <a:extLst>
                    <a:ext uri="{FF2B5EF4-FFF2-40B4-BE49-F238E27FC236}">
                      <a16:creationId xmlns:a16="http://schemas.microsoft.com/office/drawing/2014/main" id="{6950E389-27A4-4346-E266-14B3AF007A6F}"/>
                    </a:ext>
                  </a:extLst>
                </p:cNvPr>
                <p:cNvPicPr/>
                <p:nvPr/>
              </p:nvPicPr>
              <p:blipFill>
                <a:blip r:embed="rId3" cstate="hqprint">
                  <a:extLst>
                    <a:ext uri="{28A0092B-C50C-407E-A947-70E740481C1C}">
                      <a14:useLocalDpi xmlns:a14="http://schemas.microsoft.com/office/drawing/2010/main" val="0"/>
                    </a:ext>
                  </a:extLst>
                </a:blip>
                <a:stretch>
                  <a:fillRect/>
                </a:stretch>
              </p:blipFill>
              <p:spPr>
                <a:xfrm>
                  <a:off x="5771488" y="6960225"/>
                  <a:ext cx="211340" cy="252514"/>
                </a:xfrm>
                <a:prstGeom prst="rect">
                  <a:avLst/>
                </a:prstGeom>
              </p:spPr>
            </p:pic>
            <p:sp>
              <p:nvSpPr>
                <p:cNvPr id="89" name="object 29">
                  <a:extLst>
                    <a:ext uri="{FF2B5EF4-FFF2-40B4-BE49-F238E27FC236}">
                      <a16:creationId xmlns:a16="http://schemas.microsoft.com/office/drawing/2014/main" id="{CCE30255-0C05-8DF9-701F-CDD9C75FF92E}"/>
                    </a:ext>
                  </a:extLst>
                </p:cNvPr>
                <p:cNvSpPr/>
                <p:nvPr/>
              </p:nvSpPr>
              <p:spPr>
                <a:xfrm>
                  <a:off x="6023064" y="6875593"/>
                  <a:ext cx="207645" cy="330835"/>
                </a:xfrm>
                <a:custGeom>
                  <a:avLst/>
                  <a:gdLst/>
                  <a:ahLst/>
                  <a:cxnLst/>
                  <a:rect l="l" t="t" r="r" b="b"/>
                  <a:pathLst>
                    <a:path w="207645" h="330834">
                      <a:moveTo>
                        <a:pt x="29133" y="0"/>
                      </a:moveTo>
                      <a:lnTo>
                        <a:pt x="0" y="0"/>
                      </a:lnTo>
                      <a:lnTo>
                        <a:pt x="0" y="330212"/>
                      </a:lnTo>
                      <a:lnTo>
                        <a:pt x="29133" y="330212"/>
                      </a:lnTo>
                      <a:lnTo>
                        <a:pt x="29133" y="239560"/>
                      </a:lnTo>
                      <a:lnTo>
                        <a:pt x="76301" y="200253"/>
                      </a:lnTo>
                      <a:lnTo>
                        <a:pt x="170649" y="330212"/>
                      </a:lnTo>
                      <a:lnTo>
                        <a:pt x="207187" y="330212"/>
                      </a:lnTo>
                      <a:lnTo>
                        <a:pt x="98501" y="179908"/>
                      </a:lnTo>
                      <a:lnTo>
                        <a:pt x="200253" y="91566"/>
                      </a:lnTo>
                      <a:lnTo>
                        <a:pt x="161404" y="91566"/>
                      </a:lnTo>
                      <a:lnTo>
                        <a:pt x="29133" y="207187"/>
                      </a:lnTo>
                      <a:lnTo>
                        <a:pt x="29133" y="0"/>
                      </a:lnTo>
                      <a:close/>
                    </a:path>
                  </a:pathLst>
                </a:custGeom>
                <a:solidFill>
                  <a:srgbClr val="FFFFFF"/>
                </a:solidFill>
              </p:spPr>
              <p:txBody>
                <a:bodyPr wrap="square" lIns="0" tIns="0" rIns="0" bIns="0" rtlCol="0"/>
                <a:lstStyle/>
                <a:p>
                  <a:endParaRPr sz="1013"/>
                </a:p>
              </p:txBody>
            </p:sp>
            <p:pic>
              <p:nvPicPr>
                <p:cNvPr id="90" name="object 30">
                  <a:extLst>
                    <a:ext uri="{FF2B5EF4-FFF2-40B4-BE49-F238E27FC236}">
                      <a16:creationId xmlns:a16="http://schemas.microsoft.com/office/drawing/2014/main" id="{23DEC90F-4CE4-A15E-D17C-21C0A4053A19}"/>
                    </a:ext>
                  </a:extLst>
                </p:cNvPr>
                <p:cNvPicPr/>
                <p:nvPr/>
              </p:nvPicPr>
              <p:blipFill>
                <a:blip r:embed="rId4" cstate="hqprint">
                  <a:extLst>
                    <a:ext uri="{28A0092B-C50C-407E-A947-70E740481C1C}">
                      <a14:useLocalDpi xmlns:a14="http://schemas.microsoft.com/office/drawing/2010/main" val="0"/>
                    </a:ext>
                  </a:extLst>
                </a:blip>
                <a:stretch>
                  <a:fillRect/>
                </a:stretch>
              </p:blipFill>
              <p:spPr>
                <a:xfrm>
                  <a:off x="6230246" y="6894549"/>
                  <a:ext cx="92900" cy="92900"/>
                </a:xfrm>
                <a:prstGeom prst="rect">
                  <a:avLst/>
                </a:prstGeom>
              </p:spPr>
            </p:pic>
          </p:grpSp>
          <p:sp>
            <p:nvSpPr>
              <p:cNvPr id="77" name="object 31">
                <a:extLst>
                  <a:ext uri="{FF2B5EF4-FFF2-40B4-BE49-F238E27FC236}">
                    <a16:creationId xmlns:a16="http://schemas.microsoft.com/office/drawing/2014/main" id="{09BD99D3-5D31-6F4A-FD25-A2C2AAB95A7C}"/>
                  </a:ext>
                </a:extLst>
              </p:cNvPr>
              <p:cNvSpPr/>
              <p:nvPr/>
            </p:nvSpPr>
            <p:spPr>
              <a:xfrm>
                <a:off x="681720" y="6848795"/>
                <a:ext cx="247015" cy="347345"/>
              </a:xfrm>
              <a:custGeom>
                <a:avLst/>
                <a:gdLst/>
                <a:ahLst/>
                <a:cxnLst/>
                <a:rect l="l" t="t" r="r" b="b"/>
                <a:pathLst>
                  <a:path w="247015" h="347345">
                    <a:moveTo>
                      <a:pt x="245694" y="0"/>
                    </a:moveTo>
                    <a:lnTo>
                      <a:pt x="226314" y="0"/>
                    </a:lnTo>
                    <a:lnTo>
                      <a:pt x="225082" y="1219"/>
                    </a:lnTo>
                    <a:lnTo>
                      <a:pt x="225082" y="322999"/>
                    </a:lnTo>
                    <a:lnTo>
                      <a:pt x="32956" y="507"/>
                    </a:lnTo>
                    <a:lnTo>
                      <a:pt x="32067" y="0"/>
                    </a:lnTo>
                    <a:lnTo>
                      <a:pt x="1231" y="0"/>
                    </a:lnTo>
                    <a:lnTo>
                      <a:pt x="0" y="1219"/>
                    </a:lnTo>
                    <a:lnTo>
                      <a:pt x="0" y="2730"/>
                    </a:lnTo>
                    <a:lnTo>
                      <a:pt x="0" y="345592"/>
                    </a:lnTo>
                    <a:lnTo>
                      <a:pt x="1231" y="346811"/>
                    </a:lnTo>
                    <a:lnTo>
                      <a:pt x="18986" y="346811"/>
                    </a:lnTo>
                    <a:lnTo>
                      <a:pt x="20218" y="345592"/>
                    </a:lnTo>
                    <a:lnTo>
                      <a:pt x="20218" y="23825"/>
                    </a:lnTo>
                    <a:lnTo>
                      <a:pt x="213969" y="346303"/>
                    </a:lnTo>
                    <a:lnTo>
                      <a:pt x="214858" y="346811"/>
                    </a:lnTo>
                    <a:lnTo>
                      <a:pt x="245694" y="346811"/>
                    </a:lnTo>
                    <a:lnTo>
                      <a:pt x="246926" y="345592"/>
                    </a:lnTo>
                    <a:lnTo>
                      <a:pt x="246926" y="1219"/>
                    </a:lnTo>
                    <a:lnTo>
                      <a:pt x="245694" y="0"/>
                    </a:lnTo>
                    <a:close/>
                  </a:path>
                </a:pathLst>
              </a:custGeom>
              <a:solidFill>
                <a:srgbClr val="FFFFFF"/>
              </a:solidFill>
            </p:spPr>
            <p:txBody>
              <a:bodyPr wrap="square" lIns="0" tIns="0" rIns="0" bIns="0" rtlCol="0"/>
              <a:lstStyle/>
              <a:p>
                <a:endParaRPr sz="1013"/>
              </a:p>
            </p:txBody>
          </p:sp>
          <p:sp>
            <p:nvSpPr>
              <p:cNvPr id="78" name="object 32">
                <a:extLst>
                  <a:ext uri="{FF2B5EF4-FFF2-40B4-BE49-F238E27FC236}">
                    <a16:creationId xmlns:a16="http://schemas.microsoft.com/office/drawing/2014/main" id="{D8FFFD8E-E036-1253-BEB1-4F26555EE38A}"/>
                  </a:ext>
                </a:extLst>
              </p:cNvPr>
              <p:cNvSpPr/>
              <p:nvPr/>
            </p:nvSpPr>
            <p:spPr>
              <a:xfrm>
                <a:off x="1002322" y="6849059"/>
                <a:ext cx="208279" cy="346710"/>
              </a:xfrm>
              <a:custGeom>
                <a:avLst/>
                <a:gdLst/>
                <a:ahLst/>
                <a:cxnLst/>
                <a:rect l="l" t="t" r="r" b="b"/>
                <a:pathLst>
                  <a:path w="208280" h="346709">
                    <a:moveTo>
                      <a:pt x="208089" y="1270"/>
                    </a:moveTo>
                    <a:lnTo>
                      <a:pt x="207695" y="1270"/>
                    </a:lnTo>
                    <a:lnTo>
                      <a:pt x="207695" y="0"/>
                    </a:lnTo>
                    <a:lnTo>
                      <a:pt x="406" y="0"/>
                    </a:lnTo>
                    <a:lnTo>
                      <a:pt x="406" y="1270"/>
                    </a:lnTo>
                    <a:lnTo>
                      <a:pt x="0" y="1270"/>
                    </a:lnTo>
                    <a:lnTo>
                      <a:pt x="0" y="2540"/>
                    </a:lnTo>
                    <a:lnTo>
                      <a:pt x="0" y="345440"/>
                    </a:lnTo>
                    <a:lnTo>
                      <a:pt x="812" y="345440"/>
                    </a:lnTo>
                    <a:lnTo>
                      <a:pt x="812" y="346710"/>
                    </a:lnTo>
                    <a:lnTo>
                      <a:pt x="207289" y="346710"/>
                    </a:lnTo>
                    <a:lnTo>
                      <a:pt x="207289" y="345440"/>
                    </a:lnTo>
                    <a:lnTo>
                      <a:pt x="208089" y="345440"/>
                    </a:lnTo>
                    <a:lnTo>
                      <a:pt x="208089" y="328930"/>
                    </a:lnTo>
                    <a:lnTo>
                      <a:pt x="207924" y="328930"/>
                    </a:lnTo>
                    <a:lnTo>
                      <a:pt x="207924" y="327660"/>
                    </a:lnTo>
                    <a:lnTo>
                      <a:pt x="18834" y="327660"/>
                    </a:lnTo>
                    <a:lnTo>
                      <a:pt x="18834" y="177800"/>
                    </a:lnTo>
                    <a:lnTo>
                      <a:pt x="207530" y="177800"/>
                    </a:lnTo>
                    <a:lnTo>
                      <a:pt x="207530" y="176530"/>
                    </a:lnTo>
                    <a:lnTo>
                      <a:pt x="208089" y="176530"/>
                    </a:lnTo>
                    <a:lnTo>
                      <a:pt x="208089" y="160020"/>
                    </a:lnTo>
                    <a:lnTo>
                      <a:pt x="207010" y="160020"/>
                    </a:lnTo>
                    <a:lnTo>
                      <a:pt x="207010" y="158750"/>
                    </a:lnTo>
                    <a:lnTo>
                      <a:pt x="18834" y="158750"/>
                    </a:lnTo>
                    <a:lnTo>
                      <a:pt x="18834" y="20320"/>
                    </a:lnTo>
                    <a:lnTo>
                      <a:pt x="207403" y="20320"/>
                    </a:lnTo>
                    <a:lnTo>
                      <a:pt x="207403" y="19050"/>
                    </a:lnTo>
                    <a:lnTo>
                      <a:pt x="208089" y="19050"/>
                    </a:lnTo>
                    <a:lnTo>
                      <a:pt x="208089" y="2540"/>
                    </a:lnTo>
                    <a:lnTo>
                      <a:pt x="208089" y="1270"/>
                    </a:lnTo>
                    <a:close/>
                  </a:path>
                </a:pathLst>
              </a:custGeom>
              <a:solidFill>
                <a:srgbClr val="FFFFFF"/>
              </a:solidFill>
            </p:spPr>
            <p:txBody>
              <a:bodyPr wrap="square" lIns="0" tIns="0" rIns="0" bIns="0" rtlCol="0"/>
              <a:lstStyle/>
              <a:p>
                <a:endParaRPr sz="1013"/>
              </a:p>
            </p:txBody>
          </p:sp>
          <p:sp>
            <p:nvSpPr>
              <p:cNvPr id="79" name="object 33">
                <a:extLst>
                  <a:ext uri="{FF2B5EF4-FFF2-40B4-BE49-F238E27FC236}">
                    <a16:creationId xmlns:a16="http://schemas.microsoft.com/office/drawing/2014/main" id="{17C1ACC3-FB28-4C7A-D6A5-85EA4310B7C3}"/>
                  </a:ext>
                </a:extLst>
              </p:cNvPr>
              <p:cNvSpPr/>
              <p:nvPr/>
            </p:nvSpPr>
            <p:spPr>
              <a:xfrm>
                <a:off x="1596466" y="6840563"/>
                <a:ext cx="582295" cy="363855"/>
              </a:xfrm>
              <a:custGeom>
                <a:avLst/>
                <a:gdLst/>
                <a:ahLst/>
                <a:cxnLst/>
                <a:rect l="l" t="t" r="r" b="b"/>
                <a:pathLst>
                  <a:path w="582294" h="363854">
                    <a:moveTo>
                      <a:pt x="240347" y="352653"/>
                    </a:moveTo>
                    <a:lnTo>
                      <a:pt x="240271" y="351548"/>
                    </a:lnTo>
                    <a:lnTo>
                      <a:pt x="131737" y="199834"/>
                    </a:lnTo>
                    <a:lnTo>
                      <a:pt x="136055" y="199224"/>
                    </a:lnTo>
                    <a:lnTo>
                      <a:pt x="174625" y="193789"/>
                    </a:lnTo>
                    <a:lnTo>
                      <a:pt x="197078" y="181140"/>
                    </a:lnTo>
                    <a:lnTo>
                      <a:pt x="206616" y="175768"/>
                    </a:lnTo>
                    <a:lnTo>
                      <a:pt x="226606" y="146037"/>
                    </a:lnTo>
                    <a:lnTo>
                      <a:pt x="233502" y="104787"/>
                    </a:lnTo>
                    <a:lnTo>
                      <a:pt x="227749" y="63830"/>
                    </a:lnTo>
                    <a:lnTo>
                      <a:pt x="214172" y="41046"/>
                    </a:lnTo>
                    <a:lnTo>
                      <a:pt x="214172" y="104800"/>
                    </a:lnTo>
                    <a:lnTo>
                      <a:pt x="210985" y="132308"/>
                    </a:lnTo>
                    <a:lnTo>
                      <a:pt x="198374" y="156819"/>
                    </a:lnTo>
                    <a:lnTo>
                      <a:pt x="171729" y="174409"/>
                    </a:lnTo>
                    <a:lnTo>
                      <a:pt x="126492" y="181140"/>
                    </a:lnTo>
                    <a:lnTo>
                      <a:pt x="19748" y="181140"/>
                    </a:lnTo>
                    <a:lnTo>
                      <a:pt x="19748" y="26860"/>
                    </a:lnTo>
                    <a:lnTo>
                      <a:pt x="131838" y="26860"/>
                    </a:lnTo>
                    <a:lnTo>
                      <a:pt x="171564" y="32550"/>
                    </a:lnTo>
                    <a:lnTo>
                      <a:pt x="196875" y="48526"/>
                    </a:lnTo>
                    <a:lnTo>
                      <a:pt x="210261" y="73152"/>
                    </a:lnTo>
                    <a:lnTo>
                      <a:pt x="214172" y="104800"/>
                    </a:lnTo>
                    <a:lnTo>
                      <a:pt x="214172" y="41046"/>
                    </a:lnTo>
                    <a:lnTo>
                      <a:pt x="209702" y="33540"/>
                    </a:lnTo>
                    <a:lnTo>
                      <a:pt x="198526" y="26860"/>
                    </a:lnTo>
                    <a:lnTo>
                      <a:pt x="178244" y="14757"/>
                    </a:lnTo>
                    <a:lnTo>
                      <a:pt x="132219" y="8305"/>
                    </a:lnTo>
                    <a:lnTo>
                      <a:pt x="1231" y="8305"/>
                    </a:lnTo>
                    <a:lnTo>
                      <a:pt x="0" y="9512"/>
                    </a:lnTo>
                    <a:lnTo>
                      <a:pt x="0" y="353822"/>
                    </a:lnTo>
                    <a:lnTo>
                      <a:pt x="1231" y="355041"/>
                    </a:lnTo>
                    <a:lnTo>
                      <a:pt x="18529" y="355041"/>
                    </a:lnTo>
                    <a:lnTo>
                      <a:pt x="19748" y="353822"/>
                    </a:lnTo>
                    <a:lnTo>
                      <a:pt x="19748" y="199224"/>
                    </a:lnTo>
                    <a:lnTo>
                      <a:pt x="109537" y="199224"/>
                    </a:lnTo>
                    <a:lnTo>
                      <a:pt x="219240" y="354622"/>
                    </a:lnTo>
                    <a:lnTo>
                      <a:pt x="220078" y="355041"/>
                    </a:lnTo>
                    <a:lnTo>
                      <a:pt x="238480" y="355041"/>
                    </a:lnTo>
                    <a:lnTo>
                      <a:pt x="239420" y="354469"/>
                    </a:lnTo>
                    <a:lnTo>
                      <a:pt x="240347" y="352653"/>
                    </a:lnTo>
                    <a:close/>
                  </a:path>
                  <a:path w="582294" h="363854">
                    <a:moveTo>
                      <a:pt x="581736" y="181648"/>
                    </a:moveTo>
                    <a:lnTo>
                      <a:pt x="577748" y="136359"/>
                    </a:lnTo>
                    <a:lnTo>
                      <a:pt x="565658" y="93814"/>
                    </a:lnTo>
                    <a:lnTo>
                      <a:pt x="559663" y="82854"/>
                    </a:lnTo>
                    <a:lnTo>
                      <a:pt x="559663" y="181648"/>
                    </a:lnTo>
                    <a:lnTo>
                      <a:pt x="555713" y="226098"/>
                    </a:lnTo>
                    <a:lnTo>
                      <a:pt x="542709" y="269811"/>
                    </a:lnTo>
                    <a:lnTo>
                      <a:pt x="518871" y="307543"/>
                    </a:lnTo>
                    <a:lnTo>
                      <a:pt x="482409" y="334035"/>
                    </a:lnTo>
                    <a:lnTo>
                      <a:pt x="431558" y="344030"/>
                    </a:lnTo>
                    <a:lnTo>
                      <a:pt x="378929" y="334035"/>
                    </a:lnTo>
                    <a:lnTo>
                      <a:pt x="342252" y="307543"/>
                    </a:lnTo>
                    <a:lnTo>
                      <a:pt x="319074" y="269811"/>
                    </a:lnTo>
                    <a:lnTo>
                      <a:pt x="306959" y="226098"/>
                    </a:lnTo>
                    <a:lnTo>
                      <a:pt x="303466" y="181648"/>
                    </a:lnTo>
                    <a:lnTo>
                      <a:pt x="307289" y="137198"/>
                    </a:lnTo>
                    <a:lnTo>
                      <a:pt x="320078" y="93472"/>
                    </a:lnTo>
                    <a:lnTo>
                      <a:pt x="343750" y="55740"/>
                    </a:lnTo>
                    <a:lnTo>
                      <a:pt x="380263" y="29248"/>
                    </a:lnTo>
                    <a:lnTo>
                      <a:pt x="431558" y="19253"/>
                    </a:lnTo>
                    <a:lnTo>
                      <a:pt x="481876" y="29248"/>
                    </a:lnTo>
                    <a:lnTo>
                      <a:pt x="518274" y="55740"/>
                    </a:lnTo>
                    <a:lnTo>
                      <a:pt x="542315" y="93472"/>
                    </a:lnTo>
                    <a:lnTo>
                      <a:pt x="555586" y="137198"/>
                    </a:lnTo>
                    <a:lnTo>
                      <a:pt x="559663" y="181648"/>
                    </a:lnTo>
                    <a:lnTo>
                      <a:pt x="559663" y="82854"/>
                    </a:lnTo>
                    <a:lnTo>
                      <a:pt x="545223" y="56451"/>
                    </a:lnTo>
                    <a:lnTo>
                      <a:pt x="516216" y="26720"/>
                    </a:lnTo>
                    <a:lnTo>
                      <a:pt x="501827" y="19253"/>
                    </a:lnTo>
                    <a:lnTo>
                      <a:pt x="478409" y="7086"/>
                    </a:lnTo>
                    <a:lnTo>
                      <a:pt x="431558" y="0"/>
                    </a:lnTo>
                    <a:lnTo>
                      <a:pt x="384708" y="7086"/>
                    </a:lnTo>
                    <a:lnTo>
                      <a:pt x="346900" y="26720"/>
                    </a:lnTo>
                    <a:lnTo>
                      <a:pt x="317893" y="56451"/>
                    </a:lnTo>
                    <a:lnTo>
                      <a:pt x="297459" y="93814"/>
                    </a:lnTo>
                    <a:lnTo>
                      <a:pt x="285369" y="136359"/>
                    </a:lnTo>
                    <a:lnTo>
                      <a:pt x="281393" y="181648"/>
                    </a:lnTo>
                    <a:lnTo>
                      <a:pt x="285369" y="226936"/>
                    </a:lnTo>
                    <a:lnTo>
                      <a:pt x="297459" y="269481"/>
                    </a:lnTo>
                    <a:lnTo>
                      <a:pt x="317893" y="306844"/>
                    </a:lnTo>
                    <a:lnTo>
                      <a:pt x="346900" y="336575"/>
                    </a:lnTo>
                    <a:lnTo>
                      <a:pt x="384708" y="356209"/>
                    </a:lnTo>
                    <a:lnTo>
                      <a:pt x="431558" y="363296"/>
                    </a:lnTo>
                    <a:lnTo>
                      <a:pt x="478409" y="356209"/>
                    </a:lnTo>
                    <a:lnTo>
                      <a:pt x="501853" y="344030"/>
                    </a:lnTo>
                    <a:lnTo>
                      <a:pt x="516216" y="336575"/>
                    </a:lnTo>
                    <a:lnTo>
                      <a:pt x="545223" y="306844"/>
                    </a:lnTo>
                    <a:lnTo>
                      <a:pt x="565658" y="269481"/>
                    </a:lnTo>
                    <a:lnTo>
                      <a:pt x="577748" y="226936"/>
                    </a:lnTo>
                    <a:lnTo>
                      <a:pt x="581736" y="181648"/>
                    </a:lnTo>
                    <a:close/>
                  </a:path>
                </a:pathLst>
              </a:custGeom>
              <a:solidFill>
                <a:srgbClr val="FFFFFF"/>
              </a:solidFill>
            </p:spPr>
            <p:txBody>
              <a:bodyPr wrap="square" lIns="0" tIns="0" rIns="0" bIns="0" rtlCol="0"/>
              <a:lstStyle/>
              <a:p>
                <a:endParaRPr sz="1013"/>
              </a:p>
            </p:txBody>
          </p:sp>
          <p:sp>
            <p:nvSpPr>
              <p:cNvPr id="80" name="object 34">
                <a:extLst>
                  <a:ext uri="{FF2B5EF4-FFF2-40B4-BE49-F238E27FC236}">
                    <a16:creationId xmlns:a16="http://schemas.microsoft.com/office/drawing/2014/main" id="{5E6BC711-D8DE-B1F1-F1A5-35B45EF8F17B}"/>
                  </a:ext>
                </a:extLst>
              </p:cNvPr>
              <p:cNvSpPr/>
              <p:nvPr/>
            </p:nvSpPr>
            <p:spPr>
              <a:xfrm>
                <a:off x="1272997" y="6848862"/>
                <a:ext cx="248920" cy="365760"/>
              </a:xfrm>
              <a:custGeom>
                <a:avLst/>
                <a:gdLst/>
                <a:ahLst/>
                <a:cxnLst/>
                <a:rect l="l" t="t" r="r" b="b"/>
                <a:pathLst>
                  <a:path w="248919" h="365759">
                    <a:moveTo>
                      <a:pt x="247192" y="0"/>
                    </a:moveTo>
                    <a:lnTo>
                      <a:pt x="229692" y="0"/>
                    </a:lnTo>
                    <a:lnTo>
                      <a:pt x="228460" y="1231"/>
                    </a:lnTo>
                    <a:lnTo>
                      <a:pt x="228460" y="240931"/>
                    </a:lnTo>
                    <a:lnTo>
                      <a:pt x="220255" y="281478"/>
                    </a:lnTo>
                    <a:lnTo>
                      <a:pt x="197892" y="314625"/>
                    </a:lnTo>
                    <a:lnTo>
                      <a:pt x="164750" y="336991"/>
                    </a:lnTo>
                    <a:lnTo>
                      <a:pt x="124206" y="345198"/>
                    </a:lnTo>
                    <a:lnTo>
                      <a:pt x="83661" y="336991"/>
                    </a:lnTo>
                    <a:lnTo>
                      <a:pt x="50519" y="314625"/>
                    </a:lnTo>
                    <a:lnTo>
                      <a:pt x="28156" y="281478"/>
                    </a:lnTo>
                    <a:lnTo>
                      <a:pt x="19951" y="240931"/>
                    </a:lnTo>
                    <a:lnTo>
                      <a:pt x="19951" y="1231"/>
                    </a:lnTo>
                    <a:lnTo>
                      <a:pt x="18732" y="0"/>
                    </a:lnTo>
                    <a:lnTo>
                      <a:pt x="1231" y="0"/>
                    </a:lnTo>
                    <a:lnTo>
                      <a:pt x="0" y="1231"/>
                    </a:lnTo>
                    <a:lnTo>
                      <a:pt x="0" y="240931"/>
                    </a:lnTo>
                    <a:lnTo>
                      <a:pt x="9777" y="289233"/>
                    </a:lnTo>
                    <a:lnTo>
                      <a:pt x="36423" y="328718"/>
                    </a:lnTo>
                    <a:lnTo>
                      <a:pt x="75909" y="355362"/>
                    </a:lnTo>
                    <a:lnTo>
                      <a:pt x="124206" y="365137"/>
                    </a:lnTo>
                    <a:lnTo>
                      <a:pt x="172502" y="355362"/>
                    </a:lnTo>
                    <a:lnTo>
                      <a:pt x="211988" y="328718"/>
                    </a:lnTo>
                    <a:lnTo>
                      <a:pt x="238634" y="289233"/>
                    </a:lnTo>
                    <a:lnTo>
                      <a:pt x="248412" y="240931"/>
                    </a:lnTo>
                    <a:lnTo>
                      <a:pt x="248412" y="1231"/>
                    </a:lnTo>
                    <a:lnTo>
                      <a:pt x="247192" y="0"/>
                    </a:lnTo>
                    <a:close/>
                  </a:path>
                </a:pathLst>
              </a:custGeom>
              <a:solidFill>
                <a:srgbClr val="FFFFFF"/>
              </a:solidFill>
            </p:spPr>
            <p:txBody>
              <a:bodyPr wrap="square" lIns="0" tIns="0" rIns="0" bIns="0" rtlCol="0"/>
              <a:lstStyle/>
              <a:p>
                <a:endParaRPr sz="1013"/>
              </a:p>
            </p:txBody>
          </p:sp>
          <p:grpSp>
            <p:nvGrpSpPr>
              <p:cNvPr id="81" name="object 35">
                <a:extLst>
                  <a:ext uri="{FF2B5EF4-FFF2-40B4-BE49-F238E27FC236}">
                    <a16:creationId xmlns:a16="http://schemas.microsoft.com/office/drawing/2014/main" id="{D2DFDDED-18E5-0EA8-9625-96A64EE9E403}"/>
                  </a:ext>
                </a:extLst>
              </p:cNvPr>
              <p:cNvGrpSpPr/>
              <p:nvPr/>
            </p:nvGrpSpPr>
            <p:grpSpPr>
              <a:xfrm>
                <a:off x="2232859" y="6848792"/>
                <a:ext cx="1422400" cy="352425"/>
                <a:chOff x="2232859" y="6848792"/>
                <a:chExt cx="1422400" cy="352425"/>
              </a:xfrm>
            </p:grpSpPr>
            <p:pic>
              <p:nvPicPr>
                <p:cNvPr id="82" name="object 36">
                  <a:extLst>
                    <a:ext uri="{FF2B5EF4-FFF2-40B4-BE49-F238E27FC236}">
                      <a16:creationId xmlns:a16="http://schemas.microsoft.com/office/drawing/2014/main" id="{9AD7BAAB-D223-5AC8-EC76-0A74CE117653}"/>
                    </a:ext>
                  </a:extLst>
                </p:cNvPr>
                <p:cNvPicPr/>
                <p:nvPr/>
              </p:nvPicPr>
              <p:blipFill>
                <a:blip r:embed="rId5" cstate="hqprint">
                  <a:extLst>
                    <a:ext uri="{28A0092B-C50C-407E-A947-70E740481C1C}">
                      <a14:useLocalDpi xmlns:a14="http://schemas.microsoft.com/office/drawing/2010/main" val="0"/>
                    </a:ext>
                  </a:extLst>
                </a:blip>
                <a:stretch>
                  <a:fillRect/>
                </a:stretch>
              </p:blipFill>
              <p:spPr>
                <a:xfrm>
                  <a:off x="3326659" y="6949113"/>
                  <a:ext cx="235350" cy="246543"/>
                </a:xfrm>
                <a:prstGeom prst="rect">
                  <a:avLst/>
                </a:prstGeom>
              </p:spPr>
            </p:pic>
            <p:pic>
              <p:nvPicPr>
                <p:cNvPr id="83" name="object 37">
                  <a:extLst>
                    <a:ext uri="{FF2B5EF4-FFF2-40B4-BE49-F238E27FC236}">
                      <a16:creationId xmlns:a16="http://schemas.microsoft.com/office/drawing/2014/main" id="{78A4E008-9193-E26C-2107-D15EA5C93A70}"/>
                    </a:ext>
                  </a:extLst>
                </p:cNvPr>
                <p:cNvPicPr/>
                <p:nvPr/>
              </p:nvPicPr>
              <p:blipFill>
                <a:blip r:embed="rId6" cstate="hqprint">
                  <a:extLst>
                    <a:ext uri="{28A0092B-C50C-407E-A947-70E740481C1C}">
                      <a14:useLocalDpi xmlns:a14="http://schemas.microsoft.com/office/drawing/2010/main" val="0"/>
                    </a:ext>
                  </a:extLst>
                </a:blip>
                <a:stretch>
                  <a:fillRect/>
                </a:stretch>
              </p:blipFill>
              <p:spPr>
                <a:xfrm>
                  <a:off x="3061147" y="6947882"/>
                  <a:ext cx="136448" cy="247713"/>
                </a:xfrm>
                <a:prstGeom prst="rect">
                  <a:avLst/>
                </a:prstGeom>
              </p:spPr>
            </p:pic>
            <p:sp>
              <p:nvSpPr>
                <p:cNvPr id="84" name="object 38">
                  <a:extLst>
                    <a:ext uri="{FF2B5EF4-FFF2-40B4-BE49-F238E27FC236}">
                      <a16:creationId xmlns:a16="http://schemas.microsoft.com/office/drawing/2014/main" id="{12EE3353-D7B8-671E-98DA-BF428454D99D}"/>
                    </a:ext>
                  </a:extLst>
                </p:cNvPr>
                <p:cNvSpPr/>
                <p:nvPr/>
              </p:nvSpPr>
              <p:spPr>
                <a:xfrm>
                  <a:off x="2232850" y="6848792"/>
                  <a:ext cx="1062355" cy="352425"/>
                </a:xfrm>
                <a:custGeom>
                  <a:avLst/>
                  <a:gdLst/>
                  <a:ahLst/>
                  <a:cxnLst/>
                  <a:rect l="l" t="t" r="r" b="b"/>
                  <a:pathLst>
                    <a:path w="1062354" h="352425">
                      <a:moveTo>
                        <a:pt x="357733" y="1219"/>
                      </a:moveTo>
                      <a:lnTo>
                        <a:pt x="356514" y="0"/>
                      </a:lnTo>
                      <a:lnTo>
                        <a:pt x="262255" y="0"/>
                      </a:lnTo>
                      <a:lnTo>
                        <a:pt x="260400" y="1104"/>
                      </a:lnTo>
                      <a:lnTo>
                        <a:pt x="180809" y="225336"/>
                      </a:lnTo>
                      <a:lnTo>
                        <a:pt x="179844" y="225336"/>
                      </a:lnTo>
                      <a:lnTo>
                        <a:pt x="100368" y="1384"/>
                      </a:lnTo>
                      <a:lnTo>
                        <a:pt x="98717" y="0"/>
                      </a:lnTo>
                      <a:lnTo>
                        <a:pt x="1219" y="0"/>
                      </a:lnTo>
                      <a:lnTo>
                        <a:pt x="0" y="1219"/>
                      </a:lnTo>
                      <a:lnTo>
                        <a:pt x="0" y="345592"/>
                      </a:lnTo>
                      <a:lnTo>
                        <a:pt x="1219" y="346811"/>
                      </a:lnTo>
                      <a:lnTo>
                        <a:pt x="61087" y="346811"/>
                      </a:lnTo>
                      <a:lnTo>
                        <a:pt x="62306" y="345592"/>
                      </a:lnTo>
                      <a:lnTo>
                        <a:pt x="62306" y="95288"/>
                      </a:lnTo>
                      <a:lnTo>
                        <a:pt x="63284" y="95288"/>
                      </a:lnTo>
                      <a:lnTo>
                        <a:pt x="146380" y="312470"/>
                      </a:lnTo>
                      <a:lnTo>
                        <a:pt x="147408" y="313169"/>
                      </a:lnTo>
                      <a:lnTo>
                        <a:pt x="209169" y="313258"/>
                      </a:lnTo>
                      <a:lnTo>
                        <a:pt x="210299" y="313258"/>
                      </a:lnTo>
                      <a:lnTo>
                        <a:pt x="211315" y="312559"/>
                      </a:lnTo>
                      <a:lnTo>
                        <a:pt x="294449" y="95288"/>
                      </a:lnTo>
                      <a:lnTo>
                        <a:pt x="295427" y="95288"/>
                      </a:lnTo>
                      <a:lnTo>
                        <a:pt x="295427" y="345592"/>
                      </a:lnTo>
                      <a:lnTo>
                        <a:pt x="296659" y="346811"/>
                      </a:lnTo>
                      <a:lnTo>
                        <a:pt x="356514" y="346811"/>
                      </a:lnTo>
                      <a:lnTo>
                        <a:pt x="357733" y="345592"/>
                      </a:lnTo>
                      <a:lnTo>
                        <a:pt x="357733" y="1219"/>
                      </a:lnTo>
                      <a:close/>
                    </a:path>
                    <a:path w="1062354" h="352425">
                      <a:moveTo>
                        <a:pt x="638860" y="235419"/>
                      </a:moveTo>
                      <a:lnTo>
                        <a:pt x="638848" y="234683"/>
                      </a:lnTo>
                      <a:lnTo>
                        <a:pt x="634542" y="191744"/>
                      </a:lnTo>
                      <a:lnTo>
                        <a:pt x="634072" y="187032"/>
                      </a:lnTo>
                      <a:lnTo>
                        <a:pt x="620331" y="148209"/>
                      </a:lnTo>
                      <a:lnTo>
                        <a:pt x="616394" y="143294"/>
                      </a:lnTo>
                      <a:lnTo>
                        <a:pt x="597154" y="119240"/>
                      </a:lnTo>
                      <a:lnTo>
                        <a:pt x="576554" y="107962"/>
                      </a:lnTo>
                      <a:lnTo>
                        <a:pt x="576554" y="191744"/>
                      </a:lnTo>
                      <a:lnTo>
                        <a:pt x="456793" y="191744"/>
                      </a:lnTo>
                      <a:lnTo>
                        <a:pt x="464566" y="173139"/>
                      </a:lnTo>
                      <a:lnTo>
                        <a:pt x="478091" y="157708"/>
                      </a:lnTo>
                      <a:lnTo>
                        <a:pt x="496912" y="147193"/>
                      </a:lnTo>
                      <a:lnTo>
                        <a:pt x="520573" y="143294"/>
                      </a:lnTo>
                      <a:lnTo>
                        <a:pt x="546163" y="149021"/>
                      </a:lnTo>
                      <a:lnTo>
                        <a:pt x="563524" y="162610"/>
                      </a:lnTo>
                      <a:lnTo>
                        <a:pt x="573417" y="178663"/>
                      </a:lnTo>
                      <a:lnTo>
                        <a:pt x="576554" y="191744"/>
                      </a:lnTo>
                      <a:lnTo>
                        <a:pt x="576554" y="107962"/>
                      </a:lnTo>
                      <a:lnTo>
                        <a:pt x="564057" y="101117"/>
                      </a:lnTo>
                      <a:lnTo>
                        <a:pt x="520573" y="94843"/>
                      </a:lnTo>
                      <a:lnTo>
                        <a:pt x="467182" y="104622"/>
                      </a:lnTo>
                      <a:lnTo>
                        <a:pt x="427596" y="131622"/>
                      </a:lnTo>
                      <a:lnTo>
                        <a:pt x="402971" y="172364"/>
                      </a:lnTo>
                      <a:lnTo>
                        <a:pt x="394500" y="223342"/>
                      </a:lnTo>
                      <a:lnTo>
                        <a:pt x="402628" y="274459"/>
                      </a:lnTo>
                      <a:lnTo>
                        <a:pt x="426389" y="315353"/>
                      </a:lnTo>
                      <a:lnTo>
                        <a:pt x="464883" y="342468"/>
                      </a:lnTo>
                      <a:lnTo>
                        <a:pt x="517182" y="352298"/>
                      </a:lnTo>
                      <a:lnTo>
                        <a:pt x="560933" y="344246"/>
                      </a:lnTo>
                      <a:lnTo>
                        <a:pt x="594639" y="324256"/>
                      </a:lnTo>
                      <a:lnTo>
                        <a:pt x="634238" y="273570"/>
                      </a:lnTo>
                      <a:lnTo>
                        <a:pt x="634657" y="272719"/>
                      </a:lnTo>
                      <a:lnTo>
                        <a:pt x="634606" y="271716"/>
                      </a:lnTo>
                      <a:lnTo>
                        <a:pt x="569379" y="269633"/>
                      </a:lnTo>
                      <a:lnTo>
                        <a:pt x="568096" y="270624"/>
                      </a:lnTo>
                      <a:lnTo>
                        <a:pt x="559816" y="279539"/>
                      </a:lnTo>
                      <a:lnTo>
                        <a:pt x="548576" y="288328"/>
                      </a:lnTo>
                      <a:lnTo>
                        <a:pt x="534377" y="295046"/>
                      </a:lnTo>
                      <a:lnTo>
                        <a:pt x="517182" y="297726"/>
                      </a:lnTo>
                      <a:lnTo>
                        <a:pt x="494334" y="293433"/>
                      </a:lnTo>
                      <a:lnTo>
                        <a:pt x="475310" y="281254"/>
                      </a:lnTo>
                      <a:lnTo>
                        <a:pt x="462127" y="262242"/>
                      </a:lnTo>
                      <a:lnTo>
                        <a:pt x="456793" y="237439"/>
                      </a:lnTo>
                      <a:lnTo>
                        <a:pt x="636841" y="237439"/>
                      </a:lnTo>
                      <a:lnTo>
                        <a:pt x="637552" y="237147"/>
                      </a:lnTo>
                      <a:lnTo>
                        <a:pt x="638568" y="236118"/>
                      </a:lnTo>
                      <a:lnTo>
                        <a:pt x="638860" y="235419"/>
                      </a:lnTo>
                      <a:close/>
                    </a:path>
                    <a:path w="1062354" h="352425">
                      <a:moveTo>
                        <a:pt x="794486" y="101625"/>
                      </a:moveTo>
                      <a:lnTo>
                        <a:pt x="793267" y="100393"/>
                      </a:lnTo>
                      <a:lnTo>
                        <a:pt x="741362" y="100393"/>
                      </a:lnTo>
                      <a:lnTo>
                        <a:pt x="741362" y="13690"/>
                      </a:lnTo>
                      <a:lnTo>
                        <a:pt x="740143" y="12471"/>
                      </a:lnTo>
                      <a:lnTo>
                        <a:pt x="683145" y="12471"/>
                      </a:lnTo>
                      <a:lnTo>
                        <a:pt x="681913" y="13690"/>
                      </a:lnTo>
                      <a:lnTo>
                        <a:pt x="681913" y="15201"/>
                      </a:lnTo>
                      <a:lnTo>
                        <a:pt x="681913" y="100393"/>
                      </a:lnTo>
                      <a:lnTo>
                        <a:pt x="647077" y="100393"/>
                      </a:lnTo>
                      <a:lnTo>
                        <a:pt x="645845" y="101625"/>
                      </a:lnTo>
                      <a:lnTo>
                        <a:pt x="645845" y="142062"/>
                      </a:lnTo>
                      <a:lnTo>
                        <a:pt x="647077" y="143281"/>
                      </a:lnTo>
                      <a:lnTo>
                        <a:pt x="681913" y="143281"/>
                      </a:lnTo>
                      <a:lnTo>
                        <a:pt x="681913" y="289966"/>
                      </a:lnTo>
                      <a:lnTo>
                        <a:pt x="685253" y="315125"/>
                      </a:lnTo>
                      <a:lnTo>
                        <a:pt x="696290" y="333832"/>
                      </a:lnTo>
                      <a:lnTo>
                        <a:pt x="716445" y="345490"/>
                      </a:lnTo>
                      <a:lnTo>
                        <a:pt x="747217" y="349516"/>
                      </a:lnTo>
                      <a:lnTo>
                        <a:pt x="759777" y="349059"/>
                      </a:lnTo>
                      <a:lnTo>
                        <a:pt x="771296" y="347853"/>
                      </a:lnTo>
                      <a:lnTo>
                        <a:pt x="782053" y="346125"/>
                      </a:lnTo>
                      <a:lnTo>
                        <a:pt x="793572" y="343852"/>
                      </a:lnTo>
                      <a:lnTo>
                        <a:pt x="794486" y="342734"/>
                      </a:lnTo>
                      <a:lnTo>
                        <a:pt x="794486" y="297116"/>
                      </a:lnTo>
                      <a:lnTo>
                        <a:pt x="775487" y="297738"/>
                      </a:lnTo>
                      <a:lnTo>
                        <a:pt x="768172" y="297738"/>
                      </a:lnTo>
                      <a:lnTo>
                        <a:pt x="754316" y="295757"/>
                      </a:lnTo>
                      <a:lnTo>
                        <a:pt x="746175" y="289966"/>
                      </a:lnTo>
                      <a:lnTo>
                        <a:pt x="742327" y="280530"/>
                      </a:lnTo>
                      <a:lnTo>
                        <a:pt x="741362" y="267627"/>
                      </a:lnTo>
                      <a:lnTo>
                        <a:pt x="741362" y="143281"/>
                      </a:lnTo>
                      <a:lnTo>
                        <a:pt x="793267" y="143281"/>
                      </a:lnTo>
                      <a:lnTo>
                        <a:pt x="794486" y="142062"/>
                      </a:lnTo>
                      <a:lnTo>
                        <a:pt x="794486" y="101625"/>
                      </a:lnTo>
                      <a:close/>
                    </a:path>
                    <a:path w="1062354" h="352425">
                      <a:moveTo>
                        <a:pt x="1061872" y="101612"/>
                      </a:moveTo>
                      <a:lnTo>
                        <a:pt x="1060640" y="100393"/>
                      </a:lnTo>
                      <a:lnTo>
                        <a:pt x="1003630" y="100393"/>
                      </a:lnTo>
                      <a:lnTo>
                        <a:pt x="1002398" y="101612"/>
                      </a:lnTo>
                      <a:lnTo>
                        <a:pt x="1002398" y="345592"/>
                      </a:lnTo>
                      <a:lnTo>
                        <a:pt x="1003630" y="346824"/>
                      </a:lnTo>
                      <a:lnTo>
                        <a:pt x="1060640" y="346824"/>
                      </a:lnTo>
                      <a:lnTo>
                        <a:pt x="1061872" y="345592"/>
                      </a:lnTo>
                      <a:lnTo>
                        <a:pt x="1061872" y="101612"/>
                      </a:lnTo>
                      <a:close/>
                    </a:path>
                    <a:path w="1062354" h="352425">
                      <a:moveTo>
                        <a:pt x="1061872" y="1231"/>
                      </a:moveTo>
                      <a:lnTo>
                        <a:pt x="1060640" y="12"/>
                      </a:lnTo>
                      <a:lnTo>
                        <a:pt x="1003630" y="12"/>
                      </a:lnTo>
                      <a:lnTo>
                        <a:pt x="1002398" y="1231"/>
                      </a:lnTo>
                      <a:lnTo>
                        <a:pt x="1002398" y="59004"/>
                      </a:lnTo>
                      <a:lnTo>
                        <a:pt x="1003630" y="60236"/>
                      </a:lnTo>
                      <a:lnTo>
                        <a:pt x="1060640" y="60236"/>
                      </a:lnTo>
                      <a:lnTo>
                        <a:pt x="1061872" y="59004"/>
                      </a:lnTo>
                      <a:lnTo>
                        <a:pt x="1061872" y="1231"/>
                      </a:lnTo>
                      <a:close/>
                    </a:path>
                  </a:pathLst>
                </a:custGeom>
                <a:solidFill>
                  <a:srgbClr val="FFFFFF"/>
                </a:solidFill>
              </p:spPr>
              <p:txBody>
                <a:bodyPr wrap="square" lIns="0" tIns="0" rIns="0" bIns="0" rtlCol="0"/>
                <a:lstStyle/>
                <a:p>
                  <a:endParaRPr sz="1013"/>
                </a:p>
              </p:txBody>
            </p:sp>
            <p:pic>
              <p:nvPicPr>
                <p:cNvPr id="85" name="object 39">
                  <a:extLst>
                    <a:ext uri="{FF2B5EF4-FFF2-40B4-BE49-F238E27FC236}">
                      <a16:creationId xmlns:a16="http://schemas.microsoft.com/office/drawing/2014/main" id="{72B962D4-6C67-DD2E-09FA-0F136FFDF3E1}"/>
                    </a:ext>
                  </a:extLst>
                </p:cNvPr>
                <p:cNvPicPr/>
                <p:nvPr/>
              </p:nvPicPr>
              <p:blipFill>
                <a:blip r:embed="rId7" cstate="hqprint">
                  <a:extLst>
                    <a:ext uri="{28A0092B-C50C-407E-A947-70E740481C1C}">
                      <a14:useLocalDpi xmlns:a14="http://schemas.microsoft.com/office/drawing/2010/main" val="0"/>
                    </a:ext>
                  </a:extLst>
                </a:blip>
                <a:stretch>
                  <a:fillRect/>
                </a:stretch>
              </p:blipFill>
              <p:spPr>
                <a:xfrm>
                  <a:off x="3569774" y="6862292"/>
                  <a:ext cx="85140" cy="85128"/>
                </a:xfrm>
                <a:prstGeom prst="rect">
                  <a:avLst/>
                </a:prstGeom>
              </p:spPr>
            </p:pic>
          </p:grpSp>
        </p:grpSp>
      </p:grpSp>
      <p:pic>
        <p:nvPicPr>
          <p:cNvPr id="94" name="Picture 93">
            <a:extLst>
              <a:ext uri="{FF2B5EF4-FFF2-40B4-BE49-F238E27FC236}">
                <a16:creationId xmlns:a16="http://schemas.microsoft.com/office/drawing/2014/main" id="{06E28CEF-E4FB-E43A-A6E9-7193A6A5D37A}"/>
              </a:ext>
            </a:extLst>
          </p:cNvPr>
          <p:cNvPicPr>
            <a:picLocks noChangeAspect="1"/>
          </p:cNvPicPr>
          <p:nvPr/>
        </p:nvPicPr>
        <p:blipFill>
          <a:blip r:embed="rId8">
            <a:alphaModFix amt="47000"/>
            <a:extLst>
              <a:ext uri="{28A0092B-C50C-407E-A947-70E740481C1C}">
                <a14:useLocalDpi xmlns:a14="http://schemas.microsoft.com/office/drawing/2010/main" val="0"/>
              </a:ext>
            </a:extLst>
          </a:blip>
          <a:stretch>
            <a:fillRect/>
          </a:stretch>
        </p:blipFill>
        <p:spPr>
          <a:xfrm rot="1039573">
            <a:off x="268630" y="-906572"/>
            <a:ext cx="5576567" cy="7011633"/>
          </a:xfrm>
          <a:prstGeom prst="rect">
            <a:avLst/>
          </a:prstGeom>
        </p:spPr>
      </p:pic>
      <p:sp>
        <p:nvSpPr>
          <p:cNvPr id="95" name="Oval 94">
            <a:extLst>
              <a:ext uri="{FF2B5EF4-FFF2-40B4-BE49-F238E27FC236}">
                <a16:creationId xmlns:a16="http://schemas.microsoft.com/office/drawing/2014/main" id="{2C7EE06F-9816-E9A8-0591-101900B60B3F}"/>
              </a:ext>
            </a:extLst>
          </p:cNvPr>
          <p:cNvSpPr/>
          <p:nvPr/>
        </p:nvSpPr>
        <p:spPr>
          <a:xfrm>
            <a:off x="-2285999" y="-961562"/>
            <a:ext cx="7056575" cy="7056576"/>
          </a:xfrm>
          <a:prstGeom prst="ellipse">
            <a:avLst/>
          </a:prstGeom>
          <a:noFill/>
          <a:ln w="15875">
            <a:solidFill>
              <a:srgbClr val="3C51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96" name="Oval 95">
            <a:extLst>
              <a:ext uri="{FF2B5EF4-FFF2-40B4-BE49-F238E27FC236}">
                <a16:creationId xmlns:a16="http://schemas.microsoft.com/office/drawing/2014/main" id="{75E67BB5-15BA-2C4E-7A3B-7389D7E8B0B8}"/>
              </a:ext>
            </a:extLst>
          </p:cNvPr>
          <p:cNvSpPr/>
          <p:nvPr/>
        </p:nvSpPr>
        <p:spPr>
          <a:xfrm>
            <a:off x="-1785106" y="-460669"/>
            <a:ext cx="6054787" cy="6054787"/>
          </a:xfrm>
          <a:prstGeom prst="ellipse">
            <a:avLst/>
          </a:prstGeom>
          <a:noFill/>
          <a:ln w="15875">
            <a:solidFill>
              <a:srgbClr val="40577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97" name="Oval 96">
            <a:extLst>
              <a:ext uri="{FF2B5EF4-FFF2-40B4-BE49-F238E27FC236}">
                <a16:creationId xmlns:a16="http://schemas.microsoft.com/office/drawing/2014/main" id="{1B61BBFE-D2BC-1935-3B1C-31F88DEDC940}"/>
              </a:ext>
            </a:extLst>
          </p:cNvPr>
          <p:cNvSpPr/>
          <p:nvPr/>
        </p:nvSpPr>
        <p:spPr>
          <a:xfrm>
            <a:off x="-1346899" y="-22462"/>
            <a:ext cx="5178374" cy="5178375"/>
          </a:xfrm>
          <a:prstGeom prst="ellipse">
            <a:avLst/>
          </a:prstGeom>
          <a:noFill/>
          <a:ln w="15875">
            <a:solidFill>
              <a:srgbClr val="4E6C8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pic>
        <p:nvPicPr>
          <p:cNvPr id="98" name="Picture 97">
            <a:extLst>
              <a:ext uri="{FF2B5EF4-FFF2-40B4-BE49-F238E27FC236}">
                <a16:creationId xmlns:a16="http://schemas.microsoft.com/office/drawing/2014/main" id="{BCF8CD9D-08E8-6DCE-B9AB-7B9BFDAD9D58}"/>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a:stretch/>
        </p:blipFill>
        <p:spPr>
          <a:xfrm flipH="1">
            <a:off x="-903642" y="476276"/>
            <a:ext cx="4291859" cy="4180898"/>
          </a:xfrm>
          <a:prstGeom prst="flowChartConnector">
            <a:avLst/>
          </a:prstGeom>
          <a:ln>
            <a:noFill/>
          </a:ln>
        </p:spPr>
      </p:pic>
      <p:cxnSp>
        <p:nvCxnSpPr>
          <p:cNvPr id="101" name="Straight Connector 100">
            <a:extLst>
              <a:ext uri="{FF2B5EF4-FFF2-40B4-BE49-F238E27FC236}">
                <a16:creationId xmlns:a16="http://schemas.microsoft.com/office/drawing/2014/main" id="{4EEBF783-0325-63A4-2057-EF03FE3B91F1}"/>
              </a:ext>
            </a:extLst>
          </p:cNvPr>
          <p:cNvCxnSpPr>
            <a:cxnSpLocks/>
          </p:cNvCxnSpPr>
          <p:nvPr/>
        </p:nvCxnSpPr>
        <p:spPr>
          <a:xfrm>
            <a:off x="5334002" y="2043580"/>
            <a:ext cx="823913" cy="0"/>
          </a:xfrm>
          <a:prstGeom prst="line">
            <a:avLst/>
          </a:prstGeom>
          <a:ln w="9525">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a:extLst>
              <a:ext uri="{FF2B5EF4-FFF2-40B4-BE49-F238E27FC236}">
                <a16:creationId xmlns:a16="http://schemas.microsoft.com/office/drawing/2014/main" id="{4AA04307-222B-610E-B9B2-FEE80A419029}"/>
              </a:ext>
            </a:extLst>
          </p:cNvPr>
          <p:cNvCxnSpPr>
            <a:cxnSpLocks/>
          </p:cNvCxnSpPr>
          <p:nvPr/>
        </p:nvCxnSpPr>
        <p:spPr>
          <a:xfrm>
            <a:off x="5334002" y="2781768"/>
            <a:ext cx="823913" cy="0"/>
          </a:xfrm>
          <a:prstGeom prst="line">
            <a:avLst/>
          </a:prstGeom>
          <a:ln w="9525">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a:extLst>
              <a:ext uri="{FF2B5EF4-FFF2-40B4-BE49-F238E27FC236}">
                <a16:creationId xmlns:a16="http://schemas.microsoft.com/office/drawing/2014/main" id="{F46BE847-53EF-AC30-41D5-5FCE7461AEC2}"/>
              </a:ext>
            </a:extLst>
          </p:cNvPr>
          <p:cNvCxnSpPr>
            <a:cxnSpLocks/>
          </p:cNvCxnSpPr>
          <p:nvPr/>
        </p:nvCxnSpPr>
        <p:spPr>
          <a:xfrm>
            <a:off x="5334002" y="3519955"/>
            <a:ext cx="823913" cy="0"/>
          </a:xfrm>
          <a:prstGeom prst="line">
            <a:avLst/>
          </a:prstGeom>
          <a:ln w="9525">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26" name="Text Placeholder 68">
            <a:extLst>
              <a:ext uri="{FF2B5EF4-FFF2-40B4-BE49-F238E27FC236}">
                <a16:creationId xmlns:a16="http://schemas.microsoft.com/office/drawing/2014/main" id="{B927422F-AF0D-CA92-5A81-E77E64DB40FA}"/>
              </a:ext>
            </a:extLst>
          </p:cNvPr>
          <p:cNvSpPr>
            <a:spLocks noGrp="1"/>
          </p:cNvSpPr>
          <p:nvPr>
            <p:ph type="body" sz="quarter" idx="10" hasCustomPrompt="1"/>
          </p:nvPr>
        </p:nvSpPr>
        <p:spPr>
          <a:xfrm>
            <a:off x="6248400" y="4769467"/>
            <a:ext cx="2705100" cy="802657"/>
          </a:xfrm>
          <a:prstGeom prst="rect">
            <a:avLst/>
          </a:prstGeom>
        </p:spPr>
        <p:txBody>
          <a:bodyPr/>
          <a:lstStyle>
            <a:lvl1pPr marL="0" indent="0" algn="r">
              <a:buNone/>
              <a:defRPr sz="700">
                <a:solidFill>
                  <a:schemeClr val="bg1">
                    <a:lumMod val="65000"/>
                  </a:schemeClr>
                </a:solidFill>
                <a:latin typeface="Barlow" panose="00000500000000000000" pitchFamily="2" charset="0"/>
              </a:defRPr>
            </a:lvl1pPr>
            <a:lvl2pPr marL="322199" indent="0" algn="r">
              <a:buNone/>
              <a:defRPr>
                <a:solidFill>
                  <a:schemeClr val="bg1">
                    <a:lumMod val="50000"/>
                  </a:schemeClr>
                </a:solidFill>
                <a:latin typeface="Barlow" panose="00000500000000000000" pitchFamily="2" charset="0"/>
              </a:defRPr>
            </a:lvl2pPr>
            <a:lvl3pPr marL="644398" indent="0" algn="r">
              <a:buNone/>
              <a:defRPr>
                <a:solidFill>
                  <a:schemeClr val="bg1">
                    <a:lumMod val="50000"/>
                  </a:schemeClr>
                </a:solidFill>
                <a:latin typeface="Barlow" panose="00000500000000000000" pitchFamily="2" charset="0"/>
              </a:defRPr>
            </a:lvl3pPr>
            <a:lvl4pPr marL="966598" indent="0" algn="r">
              <a:buNone/>
              <a:defRPr>
                <a:solidFill>
                  <a:schemeClr val="bg1">
                    <a:lumMod val="50000"/>
                  </a:schemeClr>
                </a:solidFill>
                <a:latin typeface="Barlow" panose="00000500000000000000" pitchFamily="2" charset="0"/>
              </a:defRPr>
            </a:lvl4pPr>
            <a:lvl5pPr marL="1288796" indent="0" algn="r">
              <a:buNone/>
              <a:defRPr>
                <a:solidFill>
                  <a:schemeClr val="bg1">
                    <a:lumMod val="50000"/>
                  </a:schemeClr>
                </a:solidFill>
                <a:latin typeface="Barlow" panose="00000500000000000000" pitchFamily="2" charset="0"/>
              </a:defRPr>
            </a:lvl5pPr>
          </a:lstStyle>
          <a:p>
            <a:pPr lvl="0"/>
            <a:r>
              <a:rPr lang="en-US"/>
              <a:t>PART NUMBER</a:t>
            </a:r>
          </a:p>
        </p:txBody>
      </p:sp>
      <p:sp>
        <p:nvSpPr>
          <p:cNvPr id="130" name="Text Placeholder 129">
            <a:extLst>
              <a:ext uri="{FF2B5EF4-FFF2-40B4-BE49-F238E27FC236}">
                <a16:creationId xmlns:a16="http://schemas.microsoft.com/office/drawing/2014/main" id="{772A99A0-7679-BDC9-4C9C-D33DCA8862EE}"/>
              </a:ext>
            </a:extLst>
          </p:cNvPr>
          <p:cNvSpPr>
            <a:spLocks noGrp="1"/>
          </p:cNvSpPr>
          <p:nvPr>
            <p:ph type="body" sz="quarter" idx="11" hasCustomPrompt="1"/>
          </p:nvPr>
        </p:nvSpPr>
        <p:spPr>
          <a:xfrm>
            <a:off x="5256408" y="2084870"/>
            <a:ext cx="3350678" cy="738187"/>
          </a:xfrm>
          <a:prstGeom prst="rect">
            <a:avLst/>
          </a:prstGeom>
        </p:spPr>
        <p:txBody>
          <a:bodyPr/>
          <a:lstStyle>
            <a:lvl1pPr marL="0" indent="0" algn="l">
              <a:spcBef>
                <a:spcPts val="0"/>
              </a:spcBef>
              <a:buNone/>
              <a:defRPr sz="1000">
                <a:solidFill>
                  <a:schemeClr val="bg1"/>
                </a:solidFill>
                <a:latin typeface="Barlow" panose="00000500000000000000" pitchFamily="2" charset="0"/>
              </a:defRPr>
            </a:lvl1pPr>
            <a:lvl2pPr marL="322199" indent="0" algn="l">
              <a:buNone/>
              <a:defRPr>
                <a:solidFill>
                  <a:schemeClr val="bg1"/>
                </a:solidFill>
              </a:defRPr>
            </a:lvl2pPr>
            <a:lvl3pPr marL="644398" indent="0" algn="l">
              <a:buNone/>
              <a:defRPr>
                <a:solidFill>
                  <a:schemeClr val="bg1"/>
                </a:solidFill>
              </a:defRPr>
            </a:lvl3pPr>
            <a:lvl4pPr marL="966598" indent="0" algn="l">
              <a:buNone/>
              <a:defRPr>
                <a:solidFill>
                  <a:schemeClr val="bg1"/>
                </a:solidFill>
              </a:defRPr>
            </a:lvl4pPr>
            <a:lvl5pPr marL="0" indent="0" algn="l">
              <a:buNone/>
              <a:defRPr sz="1000">
                <a:solidFill>
                  <a:schemeClr val="bg1"/>
                </a:solidFill>
              </a:defRPr>
            </a:lvl5pPr>
          </a:lstStyle>
          <a:p>
            <a:r>
              <a:rPr lang="en-US" sz="1100">
                <a:solidFill>
                  <a:schemeClr val="accent1"/>
                </a:solidFill>
                <a:latin typeface="Barlow SemiBold" panose="00000700000000000000" pitchFamily="2" charset="0"/>
              </a:rPr>
              <a:t>Corporate Office</a:t>
            </a:r>
          </a:p>
          <a:p>
            <a:r>
              <a:rPr lang="en-US" sz="1100">
                <a:solidFill>
                  <a:schemeClr val="bg1"/>
                </a:solidFill>
                <a:latin typeface="Barlow" panose="00000500000000000000" pitchFamily="2" charset="0"/>
              </a:rPr>
              <a:t>NeuroMetrix, Inc. 4b Gill Street Woburn, MA 01801</a:t>
            </a:r>
          </a:p>
          <a:p>
            <a:endParaRPr lang="en-US"/>
          </a:p>
        </p:txBody>
      </p:sp>
      <p:sp>
        <p:nvSpPr>
          <p:cNvPr id="131" name="Text Placeholder 129">
            <a:extLst>
              <a:ext uri="{FF2B5EF4-FFF2-40B4-BE49-F238E27FC236}">
                <a16:creationId xmlns:a16="http://schemas.microsoft.com/office/drawing/2014/main" id="{BAEDECF8-B4AB-E051-7407-FAB513FF1DA1}"/>
              </a:ext>
            </a:extLst>
          </p:cNvPr>
          <p:cNvSpPr>
            <a:spLocks noGrp="1"/>
          </p:cNvSpPr>
          <p:nvPr>
            <p:ph type="body" sz="quarter" idx="12" hasCustomPrompt="1"/>
          </p:nvPr>
        </p:nvSpPr>
        <p:spPr>
          <a:xfrm>
            <a:off x="5256408" y="2823058"/>
            <a:ext cx="3350678" cy="738187"/>
          </a:xfrm>
          <a:prstGeom prst="rect">
            <a:avLst/>
          </a:prstGeom>
        </p:spPr>
        <p:txBody>
          <a:bodyPr/>
          <a:lstStyle>
            <a:lvl1pPr marL="0" indent="0" algn="l">
              <a:spcBef>
                <a:spcPts val="0"/>
              </a:spcBef>
              <a:buNone/>
              <a:defRPr sz="1000">
                <a:solidFill>
                  <a:schemeClr val="bg1"/>
                </a:solidFill>
                <a:latin typeface="Barlow" panose="00000500000000000000" pitchFamily="2" charset="0"/>
              </a:defRPr>
            </a:lvl1pPr>
            <a:lvl2pPr marL="322199" indent="0" algn="l">
              <a:buNone/>
              <a:defRPr>
                <a:solidFill>
                  <a:schemeClr val="bg1"/>
                </a:solidFill>
              </a:defRPr>
            </a:lvl2pPr>
            <a:lvl3pPr marL="644398" indent="0" algn="l">
              <a:buNone/>
              <a:defRPr>
                <a:solidFill>
                  <a:schemeClr val="bg1"/>
                </a:solidFill>
              </a:defRPr>
            </a:lvl3pPr>
            <a:lvl4pPr marL="966598" indent="0" algn="l">
              <a:buNone/>
              <a:defRPr>
                <a:solidFill>
                  <a:schemeClr val="bg1"/>
                </a:solidFill>
              </a:defRPr>
            </a:lvl4pPr>
            <a:lvl5pPr marL="0" indent="0" algn="l">
              <a:buNone/>
              <a:defRPr sz="1000">
                <a:solidFill>
                  <a:schemeClr val="bg1"/>
                </a:solidFill>
              </a:defRPr>
            </a:lvl5pPr>
          </a:lstStyle>
          <a:p>
            <a:r>
              <a:rPr lang="en-US" sz="1100">
                <a:solidFill>
                  <a:schemeClr val="accent1"/>
                </a:solidFill>
                <a:latin typeface="Barlow SemiBold" panose="00000700000000000000" pitchFamily="2" charset="0"/>
              </a:rPr>
              <a:t>For More Information…</a:t>
            </a:r>
          </a:p>
          <a:p>
            <a:r>
              <a:rPr lang="en-US" sz="1100">
                <a:solidFill>
                  <a:schemeClr val="bg1"/>
                </a:solidFill>
                <a:latin typeface="Barlow" panose="00000500000000000000" pitchFamily="2" charset="0"/>
              </a:rPr>
              <a:t>NeuroMetrix, Inc. 4b Gill Street Woburn, MA 01801</a:t>
            </a:r>
          </a:p>
        </p:txBody>
      </p:sp>
      <p:sp>
        <p:nvSpPr>
          <p:cNvPr id="132" name="Text Placeholder 129">
            <a:extLst>
              <a:ext uri="{FF2B5EF4-FFF2-40B4-BE49-F238E27FC236}">
                <a16:creationId xmlns:a16="http://schemas.microsoft.com/office/drawing/2014/main" id="{BE523D5A-E260-3472-BC39-E9A8781B5109}"/>
              </a:ext>
            </a:extLst>
          </p:cNvPr>
          <p:cNvSpPr>
            <a:spLocks noGrp="1"/>
          </p:cNvSpPr>
          <p:nvPr>
            <p:ph type="body" sz="quarter" idx="13" hasCustomPrompt="1"/>
          </p:nvPr>
        </p:nvSpPr>
        <p:spPr>
          <a:xfrm>
            <a:off x="5258033" y="3559673"/>
            <a:ext cx="3350678" cy="738187"/>
          </a:xfrm>
          <a:prstGeom prst="rect">
            <a:avLst/>
          </a:prstGeom>
        </p:spPr>
        <p:txBody>
          <a:bodyPr/>
          <a:lstStyle>
            <a:lvl1pPr marL="0" indent="0" algn="l">
              <a:spcBef>
                <a:spcPts val="0"/>
              </a:spcBef>
              <a:buNone/>
              <a:defRPr sz="1050">
                <a:solidFill>
                  <a:schemeClr val="bg1"/>
                </a:solidFill>
              </a:defRPr>
            </a:lvl1pPr>
            <a:lvl2pPr marL="322199" indent="0" algn="l">
              <a:buNone/>
              <a:defRPr>
                <a:solidFill>
                  <a:schemeClr val="bg1"/>
                </a:solidFill>
              </a:defRPr>
            </a:lvl2pPr>
            <a:lvl3pPr marL="644398" indent="0" algn="l">
              <a:buNone/>
              <a:defRPr>
                <a:solidFill>
                  <a:schemeClr val="bg1"/>
                </a:solidFill>
              </a:defRPr>
            </a:lvl3pPr>
            <a:lvl4pPr marL="966598" indent="0" algn="l">
              <a:buNone/>
              <a:defRPr>
                <a:solidFill>
                  <a:schemeClr val="bg1"/>
                </a:solidFill>
              </a:defRPr>
            </a:lvl4pPr>
            <a:lvl5pPr marL="0" indent="0" algn="l">
              <a:buNone/>
              <a:defRPr sz="1050">
                <a:solidFill>
                  <a:schemeClr val="bg1"/>
                </a:solidFill>
              </a:defRPr>
            </a:lvl5pPr>
          </a:lstStyle>
          <a:p>
            <a:r>
              <a:rPr lang="en-US" sz="1100">
                <a:solidFill>
                  <a:schemeClr val="accent1"/>
                </a:solidFill>
                <a:latin typeface="Barlow SemiBold" panose="00000700000000000000" pitchFamily="2" charset="0"/>
              </a:rPr>
              <a:t>Customer Service…</a:t>
            </a:r>
          </a:p>
          <a:p>
            <a:r>
              <a:rPr lang="en-US" sz="1100">
                <a:solidFill>
                  <a:schemeClr val="bg1"/>
                </a:solidFill>
                <a:latin typeface="Barlow" panose="00000500000000000000" pitchFamily="2" charset="0"/>
              </a:rPr>
              <a:t>NeuroMetrix, Inc. 4b Gill Street Woburn, MA 01801</a:t>
            </a:r>
            <a:endParaRPr lang="en-US"/>
          </a:p>
        </p:txBody>
      </p:sp>
      <p:pic>
        <p:nvPicPr>
          <p:cNvPr id="11" name="Picture 10">
            <a:extLst>
              <a:ext uri="{FF2B5EF4-FFF2-40B4-BE49-F238E27FC236}">
                <a16:creationId xmlns:a16="http://schemas.microsoft.com/office/drawing/2014/main" id="{EB619361-31D5-16BF-7E87-FD5AFDAC9B7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24476" y="884195"/>
            <a:ext cx="3075350" cy="364374"/>
          </a:xfrm>
          <a:prstGeom prst="rect">
            <a:avLst/>
          </a:prstGeom>
        </p:spPr>
      </p:pic>
    </p:spTree>
    <p:extLst>
      <p:ext uri="{BB962C8B-B14F-4D97-AF65-F5344CB8AC3E}">
        <p14:creationId xmlns:p14="http://schemas.microsoft.com/office/powerpoint/2010/main" val="5833154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86A0E12-7003-248B-6AF7-727014A01CD8}"/>
              </a:ext>
            </a:extLst>
          </p:cNvPr>
          <p:cNvSpPr txBox="1"/>
          <p:nvPr userDrawn="1"/>
        </p:nvSpPr>
        <p:spPr>
          <a:xfrm>
            <a:off x="6620921" y="4836821"/>
            <a:ext cx="2346626" cy="204107"/>
          </a:xfrm>
          <a:prstGeom prst="rect">
            <a:avLst/>
          </a:prstGeom>
          <a:noFill/>
        </p:spPr>
        <p:txBody>
          <a:bodyPr wrap="square" rtlCol="0">
            <a:noAutofit/>
          </a:bodyPr>
          <a:lstStyle/>
          <a:p>
            <a:pPr algn="r"/>
            <a:r>
              <a:rPr lang="en-US" sz="600">
                <a:latin typeface="Barlow" panose="00000500000000000000" pitchFamily="2" charset="0"/>
              </a:rPr>
              <a:t>© 2024 – Confidential Property of NeuroMetrix, Inc.   |   </a:t>
            </a:r>
            <a:fld id="{8C82B0F5-A750-4EFE-A4FF-90F3D5EF1F4B}" type="slidenum">
              <a:rPr lang="en-US" sz="600" smtClean="0">
                <a:latin typeface="Barlow" panose="00000500000000000000" pitchFamily="2" charset="0"/>
              </a:rPr>
              <a:t>‹#›</a:t>
            </a:fld>
            <a:endParaRPr lang="en-US" sz="600">
              <a:latin typeface="Barlow" panose="00000500000000000000" pitchFamily="2" charset="0"/>
            </a:endParaRPr>
          </a:p>
        </p:txBody>
      </p:sp>
      <p:pic>
        <p:nvPicPr>
          <p:cNvPr id="23" name="Picture 22">
            <a:extLst>
              <a:ext uri="{FF2B5EF4-FFF2-40B4-BE49-F238E27FC236}">
                <a16:creationId xmlns:a16="http://schemas.microsoft.com/office/drawing/2014/main" id="{CC7AC1FC-EFDC-CD64-D2F0-D686AFAE3E0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1789" y="4869046"/>
            <a:ext cx="1504836" cy="117464"/>
          </a:xfrm>
          <a:prstGeom prst="rect">
            <a:avLst/>
          </a:prstGeom>
        </p:spPr>
      </p:pic>
    </p:spTree>
    <p:extLst>
      <p:ext uri="{BB962C8B-B14F-4D97-AF65-F5344CB8AC3E}">
        <p14:creationId xmlns:p14="http://schemas.microsoft.com/office/powerpoint/2010/main" val="17830156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512568"/>
      </p:ext>
    </p:extLst>
  </p:cSld>
  <p:clrMap bg1="lt1" tx1="dk1" bg2="lt2" tx2="dk2" accent1="accent1" accent2="accent2" accent3="accent3" accent4="accent4" accent5="accent5" accent6="accent6" hlink="hlink" folHlink="folHlink"/>
  <p:sldLayoutIdLst>
    <p:sldLayoutId id="2147484295" r:id="rId1"/>
    <p:sldLayoutId id="2147484289" r:id="rId2"/>
    <p:sldLayoutId id="2147484290" r:id="rId3"/>
    <p:sldLayoutId id="2147484303" r:id="rId4"/>
    <p:sldLayoutId id="2147484296" r:id="rId5"/>
    <p:sldLayoutId id="2147484286" r:id="rId6"/>
    <p:sldLayoutId id="2147484304" r:id="rId7"/>
    <p:sldLayoutId id="2147484305" r:id="rId8"/>
  </p:sldLayoutIdLst>
  <p:hf hdr="0" ftr="0" dt="0"/>
  <p:txStyles>
    <p:titleStyle>
      <a:lvl1pPr algn="l" defTabSz="322200" rtl="0" eaLnBrk="1" fontAlgn="base" hangingPunct="1">
        <a:spcBef>
          <a:spcPct val="0"/>
        </a:spcBef>
        <a:spcAft>
          <a:spcPct val="0"/>
        </a:spcAft>
        <a:defRPr sz="2631" b="0" kern="1200">
          <a:solidFill>
            <a:srgbClr val="21253B"/>
          </a:solidFill>
          <a:latin typeface="Source Sans Pro"/>
          <a:ea typeface="MS PGothic" pitchFamily="34" charset="-128"/>
          <a:cs typeface="Source Sans Pro"/>
        </a:defRPr>
      </a:lvl1pPr>
      <a:lvl2pPr algn="l" defTabSz="322200" rtl="0" eaLnBrk="1" fontAlgn="base" hangingPunct="1">
        <a:spcBef>
          <a:spcPct val="0"/>
        </a:spcBef>
        <a:spcAft>
          <a:spcPct val="0"/>
        </a:spcAft>
        <a:defRPr sz="2255">
          <a:solidFill>
            <a:schemeClr val="accent1"/>
          </a:solidFill>
          <a:latin typeface="Source Sans Pro" charset="0"/>
          <a:ea typeface="MS PGothic" pitchFamily="34" charset="-128"/>
          <a:cs typeface="Source Sans Pro"/>
        </a:defRPr>
      </a:lvl2pPr>
      <a:lvl3pPr algn="l" defTabSz="322200" rtl="0" eaLnBrk="1" fontAlgn="base" hangingPunct="1">
        <a:spcBef>
          <a:spcPct val="0"/>
        </a:spcBef>
        <a:spcAft>
          <a:spcPct val="0"/>
        </a:spcAft>
        <a:defRPr sz="2255">
          <a:solidFill>
            <a:schemeClr val="accent1"/>
          </a:solidFill>
          <a:latin typeface="Source Sans Pro" charset="0"/>
          <a:ea typeface="MS PGothic" pitchFamily="34" charset="-128"/>
          <a:cs typeface="Source Sans Pro"/>
        </a:defRPr>
      </a:lvl3pPr>
      <a:lvl4pPr algn="l" defTabSz="322200" rtl="0" eaLnBrk="1" fontAlgn="base" hangingPunct="1">
        <a:spcBef>
          <a:spcPct val="0"/>
        </a:spcBef>
        <a:spcAft>
          <a:spcPct val="0"/>
        </a:spcAft>
        <a:defRPr sz="2255">
          <a:solidFill>
            <a:schemeClr val="accent1"/>
          </a:solidFill>
          <a:latin typeface="Source Sans Pro" charset="0"/>
          <a:ea typeface="MS PGothic" pitchFamily="34" charset="-128"/>
          <a:cs typeface="Source Sans Pro"/>
        </a:defRPr>
      </a:lvl4pPr>
      <a:lvl5pPr algn="l" defTabSz="322200" rtl="0" eaLnBrk="1" fontAlgn="base" hangingPunct="1">
        <a:spcBef>
          <a:spcPct val="0"/>
        </a:spcBef>
        <a:spcAft>
          <a:spcPct val="0"/>
        </a:spcAft>
        <a:defRPr sz="2255">
          <a:solidFill>
            <a:schemeClr val="accent1"/>
          </a:solidFill>
          <a:latin typeface="Source Sans Pro" charset="0"/>
          <a:ea typeface="MS PGothic" pitchFamily="34" charset="-128"/>
          <a:cs typeface="Source Sans Pro"/>
        </a:defRPr>
      </a:lvl5pPr>
      <a:lvl6pPr marL="322200" algn="l" defTabSz="322200" rtl="0" eaLnBrk="1" fontAlgn="base" hangingPunct="1">
        <a:spcBef>
          <a:spcPct val="0"/>
        </a:spcBef>
        <a:spcAft>
          <a:spcPct val="0"/>
        </a:spcAft>
        <a:defRPr sz="2255">
          <a:solidFill>
            <a:schemeClr val="accent1"/>
          </a:solidFill>
          <a:latin typeface="Source Sans Pro" charset="0"/>
          <a:ea typeface="MS PGothic" pitchFamily="34" charset="-128"/>
        </a:defRPr>
      </a:lvl6pPr>
      <a:lvl7pPr marL="644398" algn="l" defTabSz="322200" rtl="0" eaLnBrk="1" fontAlgn="base" hangingPunct="1">
        <a:spcBef>
          <a:spcPct val="0"/>
        </a:spcBef>
        <a:spcAft>
          <a:spcPct val="0"/>
        </a:spcAft>
        <a:defRPr sz="2255">
          <a:solidFill>
            <a:schemeClr val="accent1"/>
          </a:solidFill>
          <a:latin typeface="Source Sans Pro" charset="0"/>
          <a:ea typeface="MS PGothic" pitchFamily="34" charset="-128"/>
        </a:defRPr>
      </a:lvl7pPr>
      <a:lvl8pPr marL="966596" algn="l" defTabSz="322200" rtl="0" eaLnBrk="1" fontAlgn="base" hangingPunct="1">
        <a:spcBef>
          <a:spcPct val="0"/>
        </a:spcBef>
        <a:spcAft>
          <a:spcPct val="0"/>
        </a:spcAft>
        <a:defRPr sz="2255">
          <a:solidFill>
            <a:schemeClr val="accent1"/>
          </a:solidFill>
          <a:latin typeface="Source Sans Pro" charset="0"/>
          <a:ea typeface="MS PGothic" pitchFamily="34" charset="-128"/>
        </a:defRPr>
      </a:lvl8pPr>
      <a:lvl9pPr marL="1288796" algn="l" defTabSz="322200" rtl="0" eaLnBrk="1" fontAlgn="base" hangingPunct="1">
        <a:spcBef>
          <a:spcPct val="0"/>
        </a:spcBef>
        <a:spcAft>
          <a:spcPct val="0"/>
        </a:spcAft>
        <a:defRPr sz="2255">
          <a:solidFill>
            <a:schemeClr val="accent1"/>
          </a:solidFill>
          <a:latin typeface="Source Sans Pro" charset="0"/>
          <a:ea typeface="MS PGothic" pitchFamily="34" charset="-128"/>
        </a:defRPr>
      </a:lvl9pPr>
    </p:titleStyle>
    <p:bodyStyle>
      <a:lvl1pPr marL="241649" indent="-241649" algn="l" defTabSz="322200" rtl="0" eaLnBrk="1" fontAlgn="base" hangingPunct="1">
        <a:spcBef>
          <a:spcPct val="20000"/>
        </a:spcBef>
        <a:spcAft>
          <a:spcPct val="0"/>
        </a:spcAft>
        <a:buFont typeface="Arial" panose="020B0604020202020204" pitchFamily="34" charset="0"/>
        <a:buChar char="•"/>
        <a:defRPr sz="1879" kern="1200">
          <a:solidFill>
            <a:srgbClr val="21253B"/>
          </a:solidFill>
          <a:latin typeface="Source Sans Pro"/>
          <a:ea typeface="MS PGothic" pitchFamily="34" charset="-128"/>
          <a:cs typeface="Source Sans Pro"/>
        </a:defRPr>
      </a:lvl1pPr>
      <a:lvl2pPr marL="523574" indent="-201375" algn="l" defTabSz="322200" rtl="0" eaLnBrk="1" fontAlgn="base" hangingPunct="1">
        <a:spcBef>
          <a:spcPct val="20000"/>
        </a:spcBef>
        <a:spcAft>
          <a:spcPct val="0"/>
        </a:spcAft>
        <a:buFont typeface="Courier New" panose="02070309020205020404" pitchFamily="49" charset="0"/>
        <a:buChar char="o"/>
        <a:defRPr sz="1691" kern="1200">
          <a:solidFill>
            <a:srgbClr val="21253B"/>
          </a:solidFill>
          <a:latin typeface="Source Sans Pro"/>
          <a:ea typeface="MS PGothic" pitchFamily="34" charset="-128"/>
          <a:cs typeface="Source Sans Pro"/>
        </a:defRPr>
      </a:lvl2pPr>
      <a:lvl3pPr marL="805497" indent="-161099" algn="l" defTabSz="322200" rtl="0" eaLnBrk="1" fontAlgn="base" hangingPunct="1">
        <a:spcBef>
          <a:spcPct val="20000"/>
        </a:spcBef>
        <a:spcAft>
          <a:spcPct val="0"/>
        </a:spcAft>
        <a:buFont typeface="Arial" panose="020B0604020202020204" pitchFamily="34" charset="0"/>
        <a:buChar char="•"/>
        <a:defRPr sz="1504" kern="1200">
          <a:solidFill>
            <a:srgbClr val="21253B"/>
          </a:solidFill>
          <a:latin typeface="Source Sans Pro"/>
          <a:ea typeface="MS PGothic" pitchFamily="34" charset="-128"/>
          <a:cs typeface="Source Sans Pro"/>
        </a:defRPr>
      </a:lvl3pPr>
      <a:lvl4pPr marL="1127697" indent="-161099" algn="l" defTabSz="322200" rtl="0" eaLnBrk="1" fontAlgn="base" hangingPunct="1">
        <a:spcBef>
          <a:spcPct val="20000"/>
        </a:spcBef>
        <a:spcAft>
          <a:spcPct val="0"/>
        </a:spcAft>
        <a:buFont typeface="Courier New" panose="02070309020205020404" pitchFamily="49" charset="0"/>
        <a:buChar char="o"/>
        <a:defRPr sz="1504" kern="1200">
          <a:solidFill>
            <a:srgbClr val="21253B"/>
          </a:solidFill>
          <a:latin typeface="Source Sans Pro"/>
          <a:ea typeface="MS PGothic" pitchFamily="34" charset="-128"/>
          <a:cs typeface="Source Sans Pro"/>
        </a:defRPr>
      </a:lvl4pPr>
      <a:lvl5pPr marL="1449895" indent="-161099" algn="l" defTabSz="322200" rtl="0" eaLnBrk="1" fontAlgn="base" hangingPunct="1">
        <a:spcBef>
          <a:spcPct val="20000"/>
        </a:spcBef>
        <a:spcAft>
          <a:spcPct val="0"/>
        </a:spcAft>
        <a:buFont typeface="Arial" panose="020B0604020202020204" pitchFamily="34" charset="0"/>
        <a:buChar char="•"/>
        <a:defRPr sz="1504" kern="1200">
          <a:solidFill>
            <a:srgbClr val="21253B"/>
          </a:solidFill>
          <a:latin typeface="Source Sans Pro"/>
          <a:ea typeface="MS PGothic" pitchFamily="34" charset="-128"/>
          <a:cs typeface="Source Sans Pro"/>
        </a:defRPr>
      </a:lvl5pPr>
      <a:lvl6pPr marL="1772094" indent="-161099" algn="l" defTabSz="322200" rtl="0" eaLnBrk="1" latinLnBrk="0" hangingPunct="1">
        <a:spcBef>
          <a:spcPct val="20000"/>
        </a:spcBef>
        <a:buFont typeface="Arial"/>
        <a:buChar char="•"/>
        <a:defRPr sz="1409" kern="1200">
          <a:solidFill>
            <a:schemeClr val="tx1"/>
          </a:solidFill>
          <a:latin typeface="+mn-lt"/>
          <a:ea typeface="+mn-ea"/>
          <a:cs typeface="+mn-cs"/>
        </a:defRPr>
      </a:lvl6pPr>
      <a:lvl7pPr marL="2094293" indent="-161099" algn="l" defTabSz="322200" rtl="0" eaLnBrk="1" latinLnBrk="0" hangingPunct="1">
        <a:spcBef>
          <a:spcPct val="20000"/>
        </a:spcBef>
        <a:buFont typeface="Arial"/>
        <a:buChar char="•"/>
        <a:defRPr sz="1409" kern="1200">
          <a:solidFill>
            <a:schemeClr val="tx1"/>
          </a:solidFill>
          <a:latin typeface="+mn-lt"/>
          <a:ea typeface="+mn-ea"/>
          <a:cs typeface="+mn-cs"/>
        </a:defRPr>
      </a:lvl7pPr>
      <a:lvl8pPr marL="2416493" indent="-161099" algn="l" defTabSz="322200" rtl="0" eaLnBrk="1" latinLnBrk="0" hangingPunct="1">
        <a:spcBef>
          <a:spcPct val="20000"/>
        </a:spcBef>
        <a:buFont typeface="Arial"/>
        <a:buChar char="•"/>
        <a:defRPr sz="1409" kern="1200">
          <a:solidFill>
            <a:schemeClr val="tx1"/>
          </a:solidFill>
          <a:latin typeface="+mn-lt"/>
          <a:ea typeface="+mn-ea"/>
          <a:cs typeface="+mn-cs"/>
        </a:defRPr>
      </a:lvl8pPr>
      <a:lvl9pPr marL="2738690" indent="-161099" algn="l" defTabSz="322200" rtl="0" eaLnBrk="1" latinLnBrk="0" hangingPunct="1">
        <a:spcBef>
          <a:spcPct val="20000"/>
        </a:spcBef>
        <a:buFont typeface="Arial"/>
        <a:buChar char="•"/>
        <a:defRPr sz="1409" kern="1200">
          <a:solidFill>
            <a:schemeClr val="tx1"/>
          </a:solidFill>
          <a:latin typeface="+mn-lt"/>
          <a:ea typeface="+mn-ea"/>
          <a:cs typeface="+mn-cs"/>
        </a:defRPr>
      </a:lvl9pPr>
    </p:bodyStyle>
    <p:otherStyle>
      <a:defPPr>
        <a:defRPr lang="en-US"/>
      </a:defPPr>
      <a:lvl1pPr marL="0" algn="l" defTabSz="322200" rtl="0" eaLnBrk="1" latinLnBrk="0" hangingPunct="1">
        <a:defRPr sz="1269" kern="1200">
          <a:solidFill>
            <a:schemeClr val="tx1"/>
          </a:solidFill>
          <a:latin typeface="+mn-lt"/>
          <a:ea typeface="+mn-ea"/>
          <a:cs typeface="+mn-cs"/>
        </a:defRPr>
      </a:lvl1pPr>
      <a:lvl2pPr marL="322200" algn="l" defTabSz="322200" rtl="0" eaLnBrk="1" latinLnBrk="0" hangingPunct="1">
        <a:defRPr sz="1269" kern="1200">
          <a:solidFill>
            <a:schemeClr val="tx1"/>
          </a:solidFill>
          <a:latin typeface="+mn-lt"/>
          <a:ea typeface="+mn-ea"/>
          <a:cs typeface="+mn-cs"/>
        </a:defRPr>
      </a:lvl2pPr>
      <a:lvl3pPr marL="644398" algn="l" defTabSz="322200" rtl="0" eaLnBrk="1" latinLnBrk="0" hangingPunct="1">
        <a:defRPr sz="1269" kern="1200">
          <a:solidFill>
            <a:schemeClr val="tx1"/>
          </a:solidFill>
          <a:latin typeface="+mn-lt"/>
          <a:ea typeface="+mn-ea"/>
          <a:cs typeface="+mn-cs"/>
        </a:defRPr>
      </a:lvl3pPr>
      <a:lvl4pPr marL="966596" algn="l" defTabSz="322200" rtl="0" eaLnBrk="1" latinLnBrk="0" hangingPunct="1">
        <a:defRPr sz="1269" kern="1200">
          <a:solidFill>
            <a:schemeClr val="tx1"/>
          </a:solidFill>
          <a:latin typeface="+mn-lt"/>
          <a:ea typeface="+mn-ea"/>
          <a:cs typeface="+mn-cs"/>
        </a:defRPr>
      </a:lvl4pPr>
      <a:lvl5pPr marL="1288796" algn="l" defTabSz="322200" rtl="0" eaLnBrk="1" latinLnBrk="0" hangingPunct="1">
        <a:defRPr sz="1269" kern="1200">
          <a:solidFill>
            <a:schemeClr val="tx1"/>
          </a:solidFill>
          <a:latin typeface="+mn-lt"/>
          <a:ea typeface="+mn-ea"/>
          <a:cs typeface="+mn-cs"/>
        </a:defRPr>
      </a:lvl5pPr>
      <a:lvl6pPr marL="1610996" algn="l" defTabSz="322200" rtl="0" eaLnBrk="1" latinLnBrk="0" hangingPunct="1">
        <a:defRPr sz="1269" kern="1200">
          <a:solidFill>
            <a:schemeClr val="tx1"/>
          </a:solidFill>
          <a:latin typeface="+mn-lt"/>
          <a:ea typeface="+mn-ea"/>
          <a:cs typeface="+mn-cs"/>
        </a:defRPr>
      </a:lvl6pPr>
      <a:lvl7pPr marL="1933194" algn="l" defTabSz="322200" rtl="0" eaLnBrk="1" latinLnBrk="0" hangingPunct="1">
        <a:defRPr sz="1269" kern="1200">
          <a:solidFill>
            <a:schemeClr val="tx1"/>
          </a:solidFill>
          <a:latin typeface="+mn-lt"/>
          <a:ea typeface="+mn-ea"/>
          <a:cs typeface="+mn-cs"/>
        </a:defRPr>
      </a:lvl7pPr>
      <a:lvl8pPr marL="2255392" algn="l" defTabSz="322200" rtl="0" eaLnBrk="1" latinLnBrk="0" hangingPunct="1">
        <a:defRPr sz="1269" kern="1200">
          <a:solidFill>
            <a:schemeClr val="tx1"/>
          </a:solidFill>
          <a:latin typeface="+mn-lt"/>
          <a:ea typeface="+mn-ea"/>
          <a:cs typeface="+mn-cs"/>
        </a:defRPr>
      </a:lvl8pPr>
      <a:lvl9pPr marL="2577592" algn="l" defTabSz="322200" rtl="0" eaLnBrk="1" latinLnBrk="0" hangingPunct="1">
        <a:defRPr sz="1269"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2" pos="8064">
          <p15:clr>
            <a:srgbClr val="F26B43"/>
          </p15:clr>
        </p15:guide>
        <p15:guide id="3" pos="420">
          <p15:clr>
            <a:srgbClr val="F26B43"/>
          </p15:clr>
        </p15:guide>
        <p15:guide id="4" pos="2100">
          <p15:clr>
            <a:srgbClr val="F26B43"/>
          </p15:clr>
        </p15:guide>
        <p15:guide id="5" pos="2268">
          <p15:clr>
            <a:srgbClr val="F26B43"/>
          </p15:clr>
        </p15:guide>
        <p15:guide id="6" pos="3948">
          <p15:clr>
            <a:srgbClr val="F26B43"/>
          </p15:clr>
        </p15:guide>
        <p15:guide id="7" pos="4116">
          <p15:clr>
            <a:srgbClr val="F26B43"/>
          </p15:clr>
        </p15:guide>
        <p15:guide id="8" pos="5796">
          <p15:clr>
            <a:srgbClr val="F26B43"/>
          </p15:clr>
        </p15:guide>
        <p15:guide id="9" pos="5964">
          <p15:clr>
            <a:srgbClr val="F26B43"/>
          </p15:clr>
        </p15:guide>
        <p15:guide id="10" pos="7644">
          <p15:clr>
            <a:srgbClr val="F26B43"/>
          </p15:clr>
        </p15:guide>
        <p15:guide id="11" orient="horz">
          <p15:clr>
            <a:srgbClr val="F26B43"/>
          </p15:clr>
        </p15:guide>
        <p15:guide id="12" orient="horz" pos="4262">
          <p15:clr>
            <a:srgbClr val="F26B43"/>
          </p15:clr>
        </p15:guide>
        <p15:guide id="13" orient="horz" pos="395">
          <p15:clr>
            <a:srgbClr val="F26B43"/>
          </p15:clr>
        </p15:guide>
        <p15:guide id="14" orient="horz" pos="1144">
          <p15:clr>
            <a:srgbClr val="F26B43"/>
          </p15:clr>
        </p15:guide>
        <p15:guide id="15" orient="horz" pos="1302">
          <p15:clr>
            <a:srgbClr val="F26B43"/>
          </p15:clr>
        </p15:guide>
        <p15:guide id="16" orient="horz" pos="2052">
          <p15:clr>
            <a:srgbClr val="F26B43"/>
          </p15:clr>
        </p15:guide>
        <p15:guide id="17" orient="horz" pos="2210">
          <p15:clr>
            <a:srgbClr val="F26B43"/>
          </p15:clr>
        </p15:guide>
        <p15:guide id="18" orient="horz" pos="2960">
          <p15:clr>
            <a:srgbClr val="F26B43"/>
          </p15:clr>
        </p15:guide>
        <p15:guide id="19" orient="horz" pos="3118">
          <p15:clr>
            <a:srgbClr val="F26B43"/>
          </p15:clr>
        </p15:guide>
        <p15:guide id="20" orient="horz" pos="3867">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8.xml"/><Relationship Id="rId4" Type="http://schemas.openxmlformats.org/officeDocument/2006/relationships/hyperlink" Target="https://doi.org/10.2147/DMSO.S394607"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doi.org/10.3390/jcm12124089" TargetMode="External"/><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hyperlink" Target="https://doi.org/10.2337/db23-489-P" TargetMode="External"/><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doi.org/10.1136/bmjdrc-2023-003545" TargetMode="External"/><Relationship Id="rId1" Type="http://schemas.openxmlformats.org/officeDocument/2006/relationships/slideLayout" Target="../slideLayouts/slideLayout8.xml"/><Relationship Id="rId5" Type="http://schemas.openxmlformats.org/officeDocument/2006/relationships/hyperlink" Target="https://doi.org/10.1136/bmjdrc-2023-003545" TargetMode="Externa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hyperlink" Target="https://doi.org/10.2337/diacare.24.2.250" TargetMode="External"/><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chart" Target="../charts/chart1.xml"/></Relationships>
</file>

<file path=ppt/slides/_rels/slide17.xml.rels><?xml version="1.0" encoding="UTF-8" standalone="yes"?>
<Relationships xmlns="http://schemas.openxmlformats.org/package/2006/relationships"><Relationship Id="rId3" Type="http://schemas.openxmlformats.org/officeDocument/2006/relationships/hyperlink" Target="https://doi.org/10.1111/jdi.14174" TargetMode="External"/><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8.tiff"/><Relationship Id="rId7"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44.jpe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png"/><Relationship Id="rId7" Type="http://schemas.openxmlformats.org/officeDocument/2006/relationships/image" Target="../media/image49.jpe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image" Target="../media/image52.png"/><Relationship Id="rId1" Type="http://schemas.openxmlformats.org/officeDocument/2006/relationships/slideLayout" Target="../slideLayouts/slideLayout4.xml"/><Relationship Id="rId6" Type="http://schemas.microsoft.com/office/2007/relationships/hdphoto" Target="../media/hdphoto3.wdp"/><Relationship Id="rId5" Type="http://schemas.openxmlformats.org/officeDocument/2006/relationships/image" Target="../media/image55.png"/><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hyperlink" Target="https://www.aan.com/Guidelines/Home/GuidelineDetail/1037" TargetMode="External"/><Relationship Id="rId2" Type="http://schemas.openxmlformats.org/officeDocument/2006/relationships/hyperlink" Target="https://www.dpncheck.com/wp-content/uploads/2023/07/Peripheral-Neuropathy-Patient-Brochure-Trifold-version-PN2204006-Rev-C.pdf" TargetMode="Externa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www.dpncheck.com/"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5.xml"/><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5.xml"/><Relationship Id="rId4" Type="http://schemas.openxmlformats.org/officeDocument/2006/relationships/image" Target="../media/image6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9.jpeg"/><Relationship Id="rId5" Type="http://schemas.microsoft.com/office/2007/relationships/hdphoto" Target="../media/hdphoto1.wdp"/><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7A22BBB-4EC9-8604-1CD6-AB50FDF84A6E}"/>
              </a:ext>
            </a:extLst>
          </p:cNvPr>
          <p:cNvSpPr>
            <a:spLocks noGrp="1"/>
          </p:cNvSpPr>
          <p:nvPr>
            <p:ph type="body" sz="quarter" idx="10"/>
          </p:nvPr>
        </p:nvSpPr>
        <p:spPr/>
        <p:txBody>
          <a:bodyPr/>
          <a:lstStyle/>
          <a:p>
            <a:r>
              <a:rPr lang="en-US" sz="1800"/>
              <a:t>Screening and Management </a:t>
            </a:r>
            <a:br>
              <a:rPr lang="en-US" sz="1800"/>
            </a:br>
            <a:r>
              <a:rPr lang="en-US" sz="1800"/>
              <a:t>of Peripheral Neuropathy </a:t>
            </a:r>
            <a:br>
              <a:rPr lang="en-US" sz="1800"/>
            </a:br>
            <a:r>
              <a:rPr lang="en-US" sz="1800"/>
              <a:t>Using DPNCheck</a:t>
            </a:r>
          </a:p>
        </p:txBody>
      </p:sp>
      <p:sp>
        <p:nvSpPr>
          <p:cNvPr id="3" name="Text Placeholder 2">
            <a:extLst>
              <a:ext uri="{FF2B5EF4-FFF2-40B4-BE49-F238E27FC236}">
                <a16:creationId xmlns:a16="http://schemas.microsoft.com/office/drawing/2014/main" id="{3E6E00DA-A117-EC58-09E9-8127ECA6BCBD}"/>
              </a:ext>
            </a:extLst>
          </p:cNvPr>
          <p:cNvSpPr>
            <a:spLocks noGrp="1"/>
          </p:cNvSpPr>
          <p:nvPr>
            <p:ph type="body" sz="quarter" idx="4294967295"/>
          </p:nvPr>
        </p:nvSpPr>
        <p:spPr>
          <a:xfrm>
            <a:off x="7821344" y="4760465"/>
            <a:ext cx="1287756" cy="459818"/>
          </a:xfrm>
          <a:prstGeom prst="rect">
            <a:avLst/>
          </a:prstGeom>
        </p:spPr>
        <p:txBody>
          <a:bodyPr/>
          <a:lstStyle/>
          <a:p>
            <a:pPr marL="0" indent="0" algn="r">
              <a:buNone/>
            </a:pPr>
            <a:r>
              <a:rPr lang="en-US" sz="700">
                <a:solidFill>
                  <a:schemeClr val="bg1"/>
                </a:solidFill>
              </a:rPr>
              <a:t>© 2024 NeuroMetrix, Inc.</a:t>
            </a:r>
            <a:br>
              <a:rPr lang="en-US" sz="700">
                <a:solidFill>
                  <a:schemeClr val="bg1"/>
                </a:solidFill>
              </a:rPr>
            </a:br>
            <a:r>
              <a:rPr lang="en-US" sz="700">
                <a:solidFill>
                  <a:schemeClr val="bg1"/>
                </a:solidFill>
              </a:rPr>
              <a:t>PN2206097 Rev A</a:t>
            </a:r>
          </a:p>
        </p:txBody>
      </p:sp>
      <p:sp>
        <p:nvSpPr>
          <p:cNvPr id="6" name="Title 5">
            <a:extLst>
              <a:ext uri="{FF2B5EF4-FFF2-40B4-BE49-F238E27FC236}">
                <a16:creationId xmlns:a16="http://schemas.microsoft.com/office/drawing/2014/main" id="{2C9C0BFC-F8EC-B5A2-E386-A5EB7A4C4912}"/>
              </a:ext>
            </a:extLst>
          </p:cNvPr>
          <p:cNvSpPr>
            <a:spLocks noGrp="1"/>
          </p:cNvSpPr>
          <p:nvPr>
            <p:ph type="title"/>
          </p:nvPr>
        </p:nvSpPr>
        <p:spPr/>
        <p:txBody>
          <a:bodyPr anchor="ctr"/>
          <a:lstStyle/>
          <a:p>
            <a:r>
              <a:rPr lang="en-US" sz="3200"/>
              <a:t>Provider Training Module</a:t>
            </a:r>
          </a:p>
        </p:txBody>
      </p:sp>
    </p:spTree>
    <p:extLst>
      <p:ext uri="{BB962C8B-B14F-4D97-AF65-F5344CB8AC3E}">
        <p14:creationId xmlns:p14="http://schemas.microsoft.com/office/powerpoint/2010/main" val="40237832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1">
            <a:extLst>
              <a:ext uri="{FF2B5EF4-FFF2-40B4-BE49-F238E27FC236}">
                <a16:creationId xmlns:a16="http://schemas.microsoft.com/office/drawing/2014/main" id="{B29222DF-A6C5-DC91-D05F-25244233CB7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363392" y="3052738"/>
            <a:ext cx="2153648" cy="1507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oup 15">
            <a:extLst>
              <a:ext uri="{FF2B5EF4-FFF2-40B4-BE49-F238E27FC236}">
                <a16:creationId xmlns:a16="http://schemas.microsoft.com/office/drawing/2014/main" id="{88CDB441-ACE9-A714-2EDC-97BDF37BCBCC}"/>
              </a:ext>
            </a:extLst>
          </p:cNvPr>
          <p:cNvGrpSpPr/>
          <p:nvPr/>
        </p:nvGrpSpPr>
        <p:grpSpPr>
          <a:xfrm>
            <a:off x="4572000" y="3064668"/>
            <a:ext cx="4244060" cy="1530877"/>
            <a:chOff x="175744" y="3049716"/>
            <a:chExt cx="4516906" cy="1629295"/>
          </a:xfrm>
        </p:grpSpPr>
        <p:pic>
          <p:nvPicPr>
            <p:cNvPr id="1026" name="Picture 2">
              <a:extLst>
                <a:ext uri="{FF2B5EF4-FFF2-40B4-BE49-F238E27FC236}">
                  <a16:creationId xmlns:a16="http://schemas.microsoft.com/office/drawing/2014/main" id="{3CC25F2C-9CBD-400C-901B-F6D4A052C1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744" y="3049716"/>
              <a:ext cx="4516906" cy="1629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B4D4C6F8-9758-F86C-569B-7A496B21334A}"/>
                </a:ext>
              </a:extLst>
            </p:cNvPr>
            <p:cNvSpPr/>
            <p:nvPr/>
          </p:nvSpPr>
          <p:spPr>
            <a:xfrm>
              <a:off x="1225550" y="3062420"/>
              <a:ext cx="908050" cy="1350830"/>
            </a:xfrm>
            <a:prstGeom prst="rect">
              <a:avLst/>
            </a:prstGeom>
            <a:noFill/>
            <a:ln w="12700">
              <a:solidFill>
                <a:srgbClr val="02B6C8"/>
              </a:solidFill>
              <a:prstDash val="sysDash"/>
            </a:ln>
            <a:effectLst>
              <a:outerShdw blurRad="12700" dist="12700" dir="2700000" algn="tl" rotWithShape="0">
                <a:prstClr val="black">
                  <a:alpha val="42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91"/>
            </a:p>
          </p:txBody>
        </p:sp>
      </p:grpSp>
      <p:sp>
        <p:nvSpPr>
          <p:cNvPr id="2" name="Title 1">
            <a:extLst>
              <a:ext uri="{FF2B5EF4-FFF2-40B4-BE49-F238E27FC236}">
                <a16:creationId xmlns:a16="http://schemas.microsoft.com/office/drawing/2014/main" id="{282DBBAD-14DF-6677-BF02-06A4A86C8843}"/>
              </a:ext>
            </a:extLst>
          </p:cNvPr>
          <p:cNvSpPr>
            <a:spLocks noGrp="1"/>
          </p:cNvSpPr>
          <p:nvPr>
            <p:ph type="title" idx="4294967295"/>
          </p:nvPr>
        </p:nvSpPr>
        <p:spPr>
          <a:xfrm>
            <a:off x="327941" y="327707"/>
            <a:ext cx="7592551" cy="723446"/>
          </a:xfrm>
          <a:prstGeom prst="rect">
            <a:avLst/>
          </a:prstGeom>
        </p:spPr>
        <p:txBody>
          <a:bodyPr/>
          <a:lstStyle/>
          <a:p>
            <a:r>
              <a:rPr lang="en-US" sz="2200">
                <a:solidFill>
                  <a:schemeClr val="accent1"/>
                </a:solidFill>
                <a:latin typeface="Barlow SemiBold" panose="00000700000000000000" pitchFamily="2" charset="0"/>
                <a:ea typeface="MS PGothic"/>
              </a:rPr>
              <a:t>Predicting</a:t>
            </a:r>
            <a:r>
              <a:rPr lang="en-US" sz="2200">
                <a:solidFill>
                  <a:srgbClr val="21263C"/>
                </a:solidFill>
                <a:latin typeface="Barlow SemiBold" panose="00000700000000000000" pitchFamily="2" charset="0"/>
                <a:ea typeface="MS PGothic"/>
              </a:rPr>
              <a:t> Vision-Threatening Diabetic Retinopathy:</a:t>
            </a:r>
            <a:br>
              <a:rPr lang="en-US" sz="2067" b="1">
                <a:latin typeface="Barlow" panose="00000500000000000000" pitchFamily="2" charset="0"/>
              </a:rPr>
            </a:br>
            <a:r>
              <a:rPr lang="en-US" sz="1691">
                <a:solidFill>
                  <a:srgbClr val="21263C"/>
                </a:solidFill>
                <a:latin typeface="Barlow" panose="00000500000000000000" pitchFamily="2" charset="0"/>
                <a:ea typeface="MS PGothic"/>
              </a:rPr>
              <a:t>A case–control and prospective study of type 2 diabetes</a:t>
            </a:r>
            <a:endParaRPr lang="en-US">
              <a:latin typeface="Barlow" panose="00000500000000000000" pitchFamily="2" charset="0"/>
              <a:ea typeface="MS PGothic"/>
            </a:endParaRPr>
          </a:p>
        </p:txBody>
      </p:sp>
      <p:sp>
        <p:nvSpPr>
          <p:cNvPr id="3" name="Content Placeholder 2">
            <a:extLst>
              <a:ext uri="{FF2B5EF4-FFF2-40B4-BE49-F238E27FC236}">
                <a16:creationId xmlns:a16="http://schemas.microsoft.com/office/drawing/2014/main" id="{3CC76E23-BC7C-9902-212D-AF86B7687AA6}"/>
              </a:ext>
            </a:extLst>
          </p:cNvPr>
          <p:cNvSpPr>
            <a:spLocks noGrp="1"/>
          </p:cNvSpPr>
          <p:nvPr>
            <p:ph idx="4294967295"/>
          </p:nvPr>
        </p:nvSpPr>
        <p:spPr>
          <a:xfrm>
            <a:off x="327941" y="1178883"/>
            <a:ext cx="4061611" cy="1953707"/>
          </a:xfrm>
          <a:prstGeom prst="rect">
            <a:avLst/>
          </a:prstGeom>
        </p:spPr>
        <p:txBody>
          <a:bodyPr>
            <a:normAutofit fontScale="92500"/>
          </a:bodyPr>
          <a:lstStyle/>
          <a:p>
            <a:pPr marL="159602" indent="-159602"/>
            <a:r>
              <a:rPr lang="en-US" sz="1316">
                <a:latin typeface="Barlow" panose="00000500000000000000" pitchFamily="2" charset="0"/>
                <a:ea typeface="Calibri" panose="020F0502020204030204" pitchFamily="34" charset="0"/>
              </a:rPr>
              <a:t>It is difficult to predict who will progress from mild diabetic retinopathy (i.e., NPDR) to vision-threatening diabetic retinopathy (VTDR)</a:t>
            </a:r>
          </a:p>
          <a:p>
            <a:pPr marL="159602" indent="-159602"/>
            <a:r>
              <a:rPr lang="en-US" sz="1316">
                <a:latin typeface="Barlow" panose="00000500000000000000" pitchFamily="2" charset="0"/>
                <a:ea typeface="Calibri" panose="020F0502020204030204" pitchFamily="34" charset="0"/>
              </a:rPr>
              <a:t>Study to identify predictors of progression </a:t>
            </a:r>
            <a:br>
              <a:rPr lang="en-US" sz="1316">
                <a:latin typeface="Barlow" panose="00000500000000000000" pitchFamily="2" charset="0"/>
                <a:ea typeface="Calibri" panose="020F0502020204030204" pitchFamily="34" charset="0"/>
              </a:rPr>
            </a:br>
            <a:r>
              <a:rPr lang="en-US" sz="1316">
                <a:latin typeface="Barlow" panose="00000500000000000000" pitchFamily="2" charset="0"/>
                <a:ea typeface="Calibri" panose="020F0502020204030204" pitchFamily="34" charset="0"/>
              </a:rPr>
              <a:t>(median of 42 months) from NPDR to VTDR</a:t>
            </a:r>
          </a:p>
          <a:p>
            <a:pPr marL="320694" lvl="1" indent="-161093"/>
            <a:r>
              <a:rPr lang="en-US" sz="1127">
                <a:latin typeface="Barlow" panose="00000500000000000000" pitchFamily="2" charset="0"/>
                <a:ea typeface="Calibri" panose="020F0502020204030204" pitchFamily="34" charset="0"/>
              </a:rPr>
              <a:t>Predictors included Sural Nerve Conduction Impairment (</a:t>
            </a:r>
            <a:r>
              <a:rPr lang="en-US" sz="1127" b="1">
                <a:latin typeface="Barlow" panose="00000500000000000000" pitchFamily="2" charset="0"/>
                <a:ea typeface="Calibri" panose="020F0502020204030204" pitchFamily="34" charset="0"/>
              </a:rPr>
              <a:t>SNCI</a:t>
            </a:r>
            <a:r>
              <a:rPr lang="en-US" sz="1127">
                <a:latin typeface="Barlow" panose="00000500000000000000" pitchFamily="2" charset="0"/>
                <a:ea typeface="Calibri" panose="020F0502020204030204" pitchFamily="34" charset="0"/>
              </a:rPr>
              <a:t>)  </a:t>
            </a:r>
            <a:r>
              <a:rPr lang="en-US" sz="1127" b="1">
                <a:latin typeface="Barlow" panose="00000500000000000000" pitchFamily="2" charset="0"/>
                <a:ea typeface="Calibri" panose="020F0502020204030204" pitchFamily="34" charset="0"/>
              </a:rPr>
              <a:t>using DPNCheck</a:t>
            </a:r>
            <a:r>
              <a:rPr lang="en-US" sz="1127">
                <a:latin typeface="Barlow" panose="00000500000000000000" pitchFamily="2" charset="0"/>
                <a:ea typeface="Calibri" panose="020F0502020204030204" pitchFamily="34" charset="0"/>
              </a:rPr>
              <a:t>, renal function (UACR), C-peptid</a:t>
            </a:r>
            <a:r>
              <a:rPr lang="en-US" sz="1127">
                <a:solidFill>
                  <a:schemeClr val="tx1"/>
                </a:solidFill>
                <a:latin typeface="Barlow" panose="00000500000000000000" pitchFamily="2" charset="0"/>
                <a:ea typeface="Calibri" panose="020F0502020204030204" pitchFamily="34" charset="0"/>
              </a:rPr>
              <a:t>e, age, BMI, HbA1c, ABI and other laboratory measures.</a:t>
            </a:r>
          </a:p>
          <a:p>
            <a:pPr marL="320694" lvl="1" indent="-161093"/>
            <a:r>
              <a:rPr lang="en-US" sz="1127">
                <a:solidFill>
                  <a:schemeClr val="tx1"/>
                </a:solidFill>
                <a:latin typeface="Barlow" panose="00000500000000000000" pitchFamily="2" charset="0"/>
                <a:ea typeface="Calibri" panose="020F0502020204030204" pitchFamily="34" charset="0"/>
              </a:rPr>
              <a:t>The only independent predictors were DPNCheck, renal function and C-peptide. </a:t>
            </a:r>
            <a:endParaRPr lang="en-US" sz="1316">
              <a:solidFill>
                <a:schemeClr val="tx1"/>
              </a:solidFill>
              <a:latin typeface="Barlow" panose="00000500000000000000" pitchFamily="2" charset="0"/>
              <a:ea typeface="Calibri" panose="020F0502020204030204" pitchFamily="34" charset="0"/>
            </a:endParaRPr>
          </a:p>
        </p:txBody>
      </p:sp>
      <p:sp>
        <p:nvSpPr>
          <p:cNvPr id="5" name="TextBox 4">
            <a:extLst>
              <a:ext uri="{FF2B5EF4-FFF2-40B4-BE49-F238E27FC236}">
                <a16:creationId xmlns:a16="http://schemas.microsoft.com/office/drawing/2014/main" id="{7B18A76C-776A-2950-5311-0D2966373B43}"/>
              </a:ext>
            </a:extLst>
          </p:cNvPr>
          <p:cNvSpPr txBox="1"/>
          <p:nvPr/>
        </p:nvSpPr>
        <p:spPr>
          <a:xfrm>
            <a:off x="363235" y="3498465"/>
            <a:ext cx="1804297" cy="531940"/>
          </a:xfrm>
          <a:prstGeom prst="rect">
            <a:avLst/>
          </a:prstGeom>
          <a:noFill/>
        </p:spPr>
        <p:txBody>
          <a:bodyPr wrap="square" rtlCol="0">
            <a:spAutoFit/>
          </a:bodyPr>
          <a:lstStyle/>
          <a:p>
            <a:r>
              <a:rPr lang="en-US" sz="714"/>
              <a:t>Ke, J et al. Diabetes, Metabolic Syndrome and Obesity 2023</a:t>
            </a:r>
          </a:p>
          <a:p>
            <a:r>
              <a:rPr lang="en-US" sz="714">
                <a:hlinkClick r:id="rId4"/>
              </a:rPr>
              <a:t>doi:10.2147/DMSO.S394607</a:t>
            </a:r>
            <a:br>
              <a:rPr lang="en-US" sz="714"/>
            </a:br>
            <a:endParaRPr lang="en-US" sz="714"/>
          </a:p>
        </p:txBody>
      </p:sp>
      <p:sp>
        <p:nvSpPr>
          <p:cNvPr id="4" name="Arrow: Up 3">
            <a:extLst>
              <a:ext uri="{FF2B5EF4-FFF2-40B4-BE49-F238E27FC236}">
                <a16:creationId xmlns:a16="http://schemas.microsoft.com/office/drawing/2014/main" id="{709C44BC-E383-CA6C-CEEB-1EA0CE37EFBF}"/>
              </a:ext>
            </a:extLst>
          </p:cNvPr>
          <p:cNvSpPr/>
          <p:nvPr/>
        </p:nvSpPr>
        <p:spPr>
          <a:xfrm>
            <a:off x="2705664" y="2984383"/>
            <a:ext cx="119558" cy="163397"/>
          </a:xfrm>
          <a:prstGeom prst="upArrow">
            <a:avLst/>
          </a:prstGeom>
          <a:solidFill>
            <a:srgbClr val="02B6C8"/>
          </a:solidFill>
          <a:ln>
            <a:solidFill>
              <a:srgbClr val="02B6C8"/>
            </a:solidFill>
          </a:ln>
          <a:effectLst>
            <a:outerShdw blurRad="38100" dist="254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91">
              <a:solidFill>
                <a:schemeClr val="accent1"/>
              </a:solidFill>
            </a:endParaRPr>
          </a:p>
        </p:txBody>
      </p:sp>
      <p:sp>
        <p:nvSpPr>
          <p:cNvPr id="10" name="Rectangle: Rounded Corners 9">
            <a:extLst>
              <a:ext uri="{FF2B5EF4-FFF2-40B4-BE49-F238E27FC236}">
                <a16:creationId xmlns:a16="http://schemas.microsoft.com/office/drawing/2014/main" id="{766031CE-482F-8882-086C-5AF345B47FAD}"/>
              </a:ext>
            </a:extLst>
          </p:cNvPr>
          <p:cNvSpPr/>
          <p:nvPr/>
        </p:nvSpPr>
        <p:spPr>
          <a:xfrm>
            <a:off x="4604657" y="1097237"/>
            <a:ext cx="4211403" cy="1845361"/>
          </a:xfrm>
          <a:prstGeom prst="roundRect">
            <a:avLst>
              <a:gd name="adj" fmla="val 646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Ins="130628" rtlCol="0" anchor="t"/>
          <a:lstStyle/>
          <a:p>
            <a:pPr marL="0" lvl="1"/>
            <a:endParaRPr lang="en-US" sz="470" b="1">
              <a:solidFill>
                <a:schemeClr val="accent1"/>
              </a:solidFill>
              <a:latin typeface="Barlow" panose="00000500000000000000" pitchFamily="2" charset="0"/>
              <a:ea typeface="Calibri" panose="020F0502020204030204" pitchFamily="34" charset="0"/>
            </a:endParaRPr>
          </a:p>
          <a:p>
            <a:pPr marL="0" lvl="1"/>
            <a:r>
              <a:rPr lang="en-US" sz="1316" b="1">
                <a:solidFill>
                  <a:schemeClr val="accent1"/>
                </a:solidFill>
                <a:latin typeface="Barlow" panose="00000500000000000000" pitchFamily="2" charset="0"/>
                <a:ea typeface="Calibri" panose="020F0502020204030204" pitchFamily="34" charset="0"/>
              </a:rPr>
              <a:t>Conclusion and Results: </a:t>
            </a:r>
            <a:endParaRPr lang="en-US" sz="1316" b="1">
              <a:solidFill>
                <a:schemeClr val="bg1"/>
              </a:solidFill>
              <a:latin typeface="Barlow" panose="00000500000000000000" pitchFamily="2" charset="0"/>
              <a:ea typeface="Calibri" panose="020F0502020204030204" pitchFamily="34" charset="0"/>
            </a:endParaRPr>
          </a:p>
          <a:p>
            <a:pPr marL="107395" indent="-107395">
              <a:buFont typeface="Arial" panose="020B0604020202020204" pitchFamily="34" charset="0"/>
              <a:buChar char="•"/>
            </a:pPr>
            <a:r>
              <a:rPr lang="en-US" sz="1316" b="1" i="1">
                <a:solidFill>
                  <a:schemeClr val="bg1"/>
                </a:solidFill>
                <a:latin typeface="Barlow" panose="00000500000000000000" pitchFamily="2" charset="0"/>
                <a:ea typeface="Calibri" panose="020F0502020204030204" pitchFamily="34" charset="0"/>
              </a:rPr>
              <a:t>SNCI (peripheral neuropathy) detected by DPNCheck is an independent predictor of VTDR</a:t>
            </a:r>
          </a:p>
          <a:p>
            <a:pPr marL="107395" indent="-107395">
              <a:buFont typeface="Arial" panose="020B0604020202020204" pitchFamily="34" charset="0"/>
              <a:buChar char="•"/>
            </a:pPr>
            <a:r>
              <a:rPr lang="en-US" sz="1316" b="1" i="1">
                <a:solidFill>
                  <a:schemeClr val="bg1"/>
                </a:solidFill>
                <a:latin typeface="Barlow" panose="00000500000000000000" pitchFamily="2" charset="0"/>
                <a:ea typeface="Calibri" panose="020F0502020204030204" pitchFamily="34" charset="0"/>
              </a:rPr>
              <a:t>50% </a:t>
            </a:r>
            <a:r>
              <a:rPr lang="en-US" sz="1316">
                <a:solidFill>
                  <a:schemeClr val="bg1"/>
                </a:solidFill>
                <a:latin typeface="Barlow" panose="00000500000000000000" pitchFamily="2" charset="0"/>
                <a:ea typeface="Calibri" panose="020F0502020204030204" pitchFamily="34" charset="0"/>
              </a:rPr>
              <a:t>of patients who had moderate or severe peripheral neuropathy (PN) progressed from NPDR </a:t>
            </a:r>
            <a:br>
              <a:rPr lang="en-US" sz="1316">
                <a:solidFill>
                  <a:schemeClr val="bg1"/>
                </a:solidFill>
                <a:latin typeface="Barlow" panose="00000500000000000000" pitchFamily="2" charset="0"/>
                <a:ea typeface="Calibri" panose="020F0502020204030204" pitchFamily="34" charset="0"/>
              </a:rPr>
            </a:br>
            <a:r>
              <a:rPr lang="en-US" sz="1316">
                <a:solidFill>
                  <a:schemeClr val="bg1"/>
                </a:solidFill>
                <a:latin typeface="Barlow" panose="00000500000000000000" pitchFamily="2" charset="0"/>
                <a:ea typeface="Calibri" panose="020F0502020204030204" pitchFamily="34" charset="0"/>
              </a:rPr>
              <a:t>to VTDR </a:t>
            </a:r>
          </a:p>
          <a:p>
            <a:pPr marL="107395" indent="-107395">
              <a:buFont typeface="Arial" panose="020B0604020202020204" pitchFamily="34" charset="0"/>
              <a:buChar char="•"/>
            </a:pPr>
            <a:r>
              <a:rPr lang="en-US" sz="1316" b="1" i="1">
                <a:solidFill>
                  <a:schemeClr val="bg1"/>
                </a:solidFill>
                <a:latin typeface="Barlow" panose="00000500000000000000" pitchFamily="2" charset="0"/>
                <a:ea typeface="Calibri" panose="020F0502020204030204" pitchFamily="34" charset="0"/>
              </a:rPr>
              <a:t>21% </a:t>
            </a:r>
            <a:r>
              <a:rPr lang="en-US" sz="1316">
                <a:solidFill>
                  <a:schemeClr val="bg1"/>
                </a:solidFill>
                <a:latin typeface="Barlow" panose="00000500000000000000" pitchFamily="2" charset="0"/>
                <a:ea typeface="Calibri" panose="020F0502020204030204" pitchFamily="34" charset="0"/>
              </a:rPr>
              <a:t>with mild PN progressed to VTDR</a:t>
            </a:r>
          </a:p>
          <a:p>
            <a:pPr marL="107395" indent="-107395">
              <a:buFont typeface="Arial" panose="020B0604020202020204" pitchFamily="34" charset="0"/>
              <a:buChar char="•"/>
            </a:pPr>
            <a:r>
              <a:rPr lang="en-US" sz="1316" b="1" i="1">
                <a:solidFill>
                  <a:schemeClr val="bg1"/>
                </a:solidFill>
                <a:latin typeface="Barlow" panose="00000500000000000000" pitchFamily="2" charset="0"/>
                <a:ea typeface="Calibri" panose="020F0502020204030204" pitchFamily="34" charset="0"/>
              </a:rPr>
              <a:t>Only 6% </a:t>
            </a:r>
            <a:r>
              <a:rPr lang="en-US" sz="1316">
                <a:solidFill>
                  <a:schemeClr val="bg1"/>
                </a:solidFill>
                <a:latin typeface="Barlow" panose="00000500000000000000" pitchFamily="2" charset="0"/>
                <a:ea typeface="Calibri" panose="020F0502020204030204" pitchFamily="34" charset="0"/>
              </a:rPr>
              <a:t>of those without PN progressed </a:t>
            </a:r>
            <a:endParaRPr lang="en-US" sz="1691">
              <a:solidFill>
                <a:schemeClr val="bg1"/>
              </a:solidFill>
              <a:latin typeface="Barlow" panose="00000500000000000000" pitchFamily="2" charset="0"/>
            </a:endParaRPr>
          </a:p>
          <a:p>
            <a:endParaRPr lang="en-US" sz="1286"/>
          </a:p>
        </p:txBody>
      </p:sp>
      <p:sp>
        <p:nvSpPr>
          <p:cNvPr id="14" name="Rectangle: Rounded Corners 13">
            <a:extLst>
              <a:ext uri="{FF2B5EF4-FFF2-40B4-BE49-F238E27FC236}">
                <a16:creationId xmlns:a16="http://schemas.microsoft.com/office/drawing/2014/main" id="{17E36CB9-AF1C-A5FA-D7B3-4D22E3C56E71}"/>
              </a:ext>
            </a:extLst>
          </p:cNvPr>
          <p:cNvSpPr/>
          <p:nvPr/>
        </p:nvSpPr>
        <p:spPr>
          <a:xfrm>
            <a:off x="1655379" y="4109512"/>
            <a:ext cx="708014" cy="370382"/>
          </a:xfrm>
          <a:prstGeom prst="roundRect">
            <a:avLst/>
          </a:prstGeom>
          <a:solidFill>
            <a:schemeClr val="bg1"/>
          </a:solidFill>
          <a:ln>
            <a:solidFill>
              <a:schemeClr val="accent1"/>
            </a:solidFill>
          </a:ln>
          <a:effectLst>
            <a:outerShdw blurRad="38100" dist="254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tIns="0" rIns="0" bIns="0" rtlCol="0" anchor="ctr"/>
          <a:lstStyle/>
          <a:p>
            <a:r>
              <a:rPr lang="en-US" sz="600">
                <a:solidFill>
                  <a:schemeClr val="tx1"/>
                </a:solidFill>
                <a:latin typeface="Barlow" panose="00000500000000000000" pitchFamily="2" charset="0"/>
              </a:rPr>
              <a:t>Detected and </a:t>
            </a:r>
            <a:br>
              <a:rPr lang="en-US" sz="600">
                <a:solidFill>
                  <a:schemeClr val="tx1"/>
                </a:solidFill>
                <a:latin typeface="Barlow" panose="00000500000000000000" pitchFamily="2" charset="0"/>
              </a:rPr>
            </a:br>
            <a:r>
              <a:rPr lang="en-US" sz="600">
                <a:solidFill>
                  <a:schemeClr val="tx1"/>
                </a:solidFill>
                <a:latin typeface="Barlow" panose="00000500000000000000" pitchFamily="2" charset="0"/>
              </a:rPr>
              <a:t>measured with </a:t>
            </a:r>
            <a:br>
              <a:rPr lang="en-US" sz="600">
                <a:solidFill>
                  <a:schemeClr val="tx1"/>
                </a:solidFill>
                <a:latin typeface="Barlow" panose="00000500000000000000" pitchFamily="2" charset="0"/>
              </a:rPr>
            </a:br>
            <a:r>
              <a:rPr lang="en-US" sz="600">
                <a:solidFill>
                  <a:schemeClr val="tx1"/>
                </a:solidFill>
                <a:latin typeface="Barlow" panose="00000500000000000000" pitchFamily="2" charset="0"/>
              </a:rPr>
              <a:t>DPNCheck</a:t>
            </a:r>
          </a:p>
        </p:txBody>
      </p:sp>
      <p:cxnSp>
        <p:nvCxnSpPr>
          <p:cNvPr id="17" name="Straight Arrow Connector 16">
            <a:extLst>
              <a:ext uri="{FF2B5EF4-FFF2-40B4-BE49-F238E27FC236}">
                <a16:creationId xmlns:a16="http://schemas.microsoft.com/office/drawing/2014/main" id="{45DD7F84-4A21-F69D-E7B1-B2B0C7D1BAD3}"/>
              </a:ext>
            </a:extLst>
          </p:cNvPr>
          <p:cNvCxnSpPr>
            <a:cxnSpLocks/>
            <a:stCxn id="14" idx="3"/>
          </p:cNvCxnSpPr>
          <p:nvPr/>
        </p:nvCxnSpPr>
        <p:spPr>
          <a:xfrm flipV="1">
            <a:off x="2363393" y="4241288"/>
            <a:ext cx="256773" cy="53415"/>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493866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DBBAD-14DF-6677-BF02-06A4A86C8843}"/>
              </a:ext>
            </a:extLst>
          </p:cNvPr>
          <p:cNvSpPr>
            <a:spLocks noGrp="1"/>
          </p:cNvSpPr>
          <p:nvPr>
            <p:ph type="title" idx="4294967295"/>
          </p:nvPr>
        </p:nvSpPr>
        <p:spPr>
          <a:xfrm>
            <a:off x="327940" y="346015"/>
            <a:ext cx="8816060" cy="723446"/>
          </a:xfrm>
          <a:prstGeom prst="rect">
            <a:avLst/>
          </a:prstGeom>
        </p:spPr>
        <p:txBody>
          <a:bodyPr/>
          <a:lstStyle/>
          <a:p>
            <a:r>
              <a:rPr lang="en-US" sz="2200" b="1">
                <a:solidFill>
                  <a:schemeClr val="tx1"/>
                </a:solidFill>
                <a:latin typeface="Barlow SemiBold" panose="00000700000000000000" pitchFamily="2" charset="0"/>
                <a:ea typeface="MS PGothic"/>
              </a:rPr>
              <a:t>DPNCheck Test Results Predict Risk of</a:t>
            </a:r>
            <a:r>
              <a:rPr lang="en-US" sz="2200" b="1">
                <a:solidFill>
                  <a:schemeClr val="accent1"/>
                </a:solidFill>
                <a:latin typeface="Barlow SemiBold" panose="00000700000000000000" pitchFamily="2" charset="0"/>
                <a:ea typeface="MS PGothic"/>
              </a:rPr>
              <a:t> Diabetic Nephropathy</a:t>
            </a:r>
            <a:endParaRPr lang="en-US" sz="2200">
              <a:latin typeface="Barlow SemiBold" panose="00000700000000000000" pitchFamily="2" charset="0"/>
              <a:ea typeface="MS PGothic"/>
            </a:endParaRPr>
          </a:p>
        </p:txBody>
      </p:sp>
      <p:sp>
        <p:nvSpPr>
          <p:cNvPr id="3" name="Content Placeholder 2">
            <a:extLst>
              <a:ext uri="{FF2B5EF4-FFF2-40B4-BE49-F238E27FC236}">
                <a16:creationId xmlns:a16="http://schemas.microsoft.com/office/drawing/2014/main" id="{3CC76E23-BC7C-9902-212D-AF86B7687AA6}"/>
              </a:ext>
            </a:extLst>
          </p:cNvPr>
          <p:cNvSpPr>
            <a:spLocks noGrp="1"/>
          </p:cNvSpPr>
          <p:nvPr>
            <p:ph idx="4294967295"/>
          </p:nvPr>
        </p:nvSpPr>
        <p:spPr>
          <a:xfrm>
            <a:off x="327940" y="1474162"/>
            <a:ext cx="3129101" cy="3290461"/>
          </a:xfrm>
          <a:prstGeom prst="rect">
            <a:avLst/>
          </a:prstGeom>
        </p:spPr>
        <p:txBody>
          <a:bodyPr>
            <a:noAutofit/>
          </a:bodyPr>
          <a:lstStyle/>
          <a:p>
            <a:pPr marL="159602" indent="-159602">
              <a:spcBef>
                <a:spcPts val="0"/>
              </a:spcBef>
              <a:spcAft>
                <a:spcPts val="857"/>
              </a:spcAft>
            </a:pPr>
            <a:r>
              <a:rPr lang="en-US" sz="1200">
                <a:solidFill>
                  <a:schemeClr val="tx1"/>
                </a:solidFill>
                <a:latin typeface="Barlow" panose="00000500000000000000" pitchFamily="2" charset="0"/>
                <a:ea typeface="Calibri" panose="020F0502020204030204" pitchFamily="34" charset="0"/>
              </a:rPr>
              <a:t>Study evaluated the association of DPN with urinary albumin excretion (UAE) in patients with type 2 diabetes. UAE is an early diagnostic marker for kidney damage, another prevalent complication in diabetes.</a:t>
            </a:r>
          </a:p>
          <a:p>
            <a:pPr marL="159602" indent="-159602">
              <a:spcBef>
                <a:spcPts val="0"/>
              </a:spcBef>
              <a:spcAft>
                <a:spcPts val="857"/>
              </a:spcAft>
            </a:pPr>
            <a:r>
              <a:rPr lang="en-US" sz="1200" i="1">
                <a:solidFill>
                  <a:schemeClr val="tx1"/>
                </a:solidFill>
                <a:latin typeface="Barlow" panose="00000500000000000000" pitchFamily="2" charset="0"/>
                <a:ea typeface="Calibri" panose="020F0502020204030204" pitchFamily="34" charset="0"/>
              </a:rPr>
              <a:t>Patients with DPNCheck®-determined diabetic peripheral neuropathy </a:t>
            </a:r>
            <a:r>
              <a:rPr lang="en-US" sz="1200" b="1" i="1">
                <a:solidFill>
                  <a:schemeClr val="tx1"/>
                </a:solidFill>
                <a:latin typeface="Barlow" panose="00000500000000000000" pitchFamily="2" charset="0"/>
                <a:ea typeface="Calibri" panose="020F0502020204030204" pitchFamily="34" charset="0"/>
              </a:rPr>
              <a:t>had significantly higher early diagnostic markers </a:t>
            </a:r>
            <a:r>
              <a:rPr lang="en-US" sz="1200" i="1">
                <a:solidFill>
                  <a:schemeClr val="tx1"/>
                </a:solidFill>
                <a:latin typeface="Barlow" panose="00000500000000000000" pitchFamily="2" charset="0"/>
                <a:ea typeface="Calibri" panose="020F0502020204030204" pitchFamily="34" charset="0"/>
              </a:rPr>
              <a:t>(UAE) for kidney damage than those without. </a:t>
            </a:r>
          </a:p>
          <a:p>
            <a:pPr marL="159602" indent="-159602">
              <a:spcBef>
                <a:spcPts val="0"/>
              </a:spcBef>
              <a:spcAft>
                <a:spcPts val="857"/>
              </a:spcAft>
            </a:pPr>
            <a:r>
              <a:rPr lang="en-US" sz="1200" b="1" i="1">
                <a:solidFill>
                  <a:schemeClr val="tx1"/>
                </a:solidFill>
                <a:latin typeface="Barlow" panose="00000500000000000000" pitchFamily="2" charset="0"/>
                <a:ea typeface="Calibri" panose="020F0502020204030204" pitchFamily="34" charset="0"/>
              </a:rPr>
              <a:t>Other simplified diagnostic criteria</a:t>
            </a:r>
            <a:r>
              <a:rPr lang="en-US" sz="1200" i="1">
                <a:solidFill>
                  <a:schemeClr val="tx1"/>
                </a:solidFill>
                <a:latin typeface="Barlow" panose="00000500000000000000" pitchFamily="2" charset="0"/>
                <a:ea typeface="Calibri" panose="020F0502020204030204" pitchFamily="34" charset="0"/>
              </a:rPr>
              <a:t> revealed </a:t>
            </a:r>
            <a:r>
              <a:rPr lang="en-US" sz="1200" b="1" i="1">
                <a:solidFill>
                  <a:schemeClr val="tx1"/>
                </a:solidFill>
                <a:latin typeface="Barlow" panose="00000500000000000000" pitchFamily="2" charset="0"/>
                <a:ea typeface="Calibri" panose="020F0502020204030204" pitchFamily="34" charset="0"/>
              </a:rPr>
              <a:t>no difference </a:t>
            </a:r>
            <a:r>
              <a:rPr lang="en-US" sz="1200" i="1">
                <a:solidFill>
                  <a:schemeClr val="tx1"/>
                </a:solidFill>
                <a:latin typeface="Barlow" panose="00000500000000000000" pitchFamily="2" charset="0"/>
                <a:ea typeface="Calibri" panose="020F0502020204030204" pitchFamily="34" charset="0"/>
              </a:rPr>
              <a:t>in those same markers between patients with and without diabetic peripheral neuropathy.</a:t>
            </a:r>
          </a:p>
        </p:txBody>
      </p:sp>
      <p:sp>
        <p:nvSpPr>
          <p:cNvPr id="10" name="Rectangle: Rounded Corners 9">
            <a:extLst>
              <a:ext uri="{FF2B5EF4-FFF2-40B4-BE49-F238E27FC236}">
                <a16:creationId xmlns:a16="http://schemas.microsoft.com/office/drawing/2014/main" id="{766031CE-482F-8882-086C-5AF345B47FAD}"/>
              </a:ext>
            </a:extLst>
          </p:cNvPr>
          <p:cNvSpPr/>
          <p:nvPr/>
        </p:nvSpPr>
        <p:spPr>
          <a:xfrm>
            <a:off x="5686960" y="1590441"/>
            <a:ext cx="3129101" cy="2919084"/>
          </a:xfrm>
          <a:prstGeom prst="roundRect">
            <a:avLst>
              <a:gd name="adj" fmla="val 5381"/>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65315" tIns="65315" rIns="130628" rtlCol="0" anchor="t"/>
          <a:lstStyle/>
          <a:p>
            <a:pPr fontAlgn="t"/>
            <a:r>
              <a:rPr lang="en-US" sz="1715" b="1">
                <a:solidFill>
                  <a:schemeClr val="accent1">
                    <a:lumMod val="40000"/>
                    <a:lumOff val="60000"/>
                  </a:schemeClr>
                </a:solidFill>
                <a:latin typeface="Barlow" panose="00000500000000000000" pitchFamily="2" charset="0"/>
                <a:ea typeface="Calibri" panose="020F0502020204030204" pitchFamily="34" charset="0"/>
              </a:rPr>
              <a:t>Conclusion and Results: </a:t>
            </a:r>
            <a:br>
              <a:rPr lang="en-US" sz="1715" b="1">
                <a:solidFill>
                  <a:schemeClr val="accent1">
                    <a:lumMod val="40000"/>
                    <a:lumOff val="60000"/>
                  </a:schemeClr>
                </a:solidFill>
                <a:latin typeface="Barlow" panose="00000500000000000000" pitchFamily="2" charset="0"/>
                <a:ea typeface="Calibri" panose="020F0502020204030204" pitchFamily="34" charset="0"/>
              </a:rPr>
            </a:br>
            <a:endParaRPr lang="en-US" sz="786" b="1">
              <a:solidFill>
                <a:schemeClr val="accent1">
                  <a:lumMod val="40000"/>
                  <a:lumOff val="60000"/>
                </a:schemeClr>
              </a:solidFill>
              <a:latin typeface="Barlow" panose="00000500000000000000" pitchFamily="2" charset="0"/>
              <a:ea typeface="Calibri" panose="020F0502020204030204" pitchFamily="34" charset="0"/>
            </a:endParaRPr>
          </a:p>
          <a:p>
            <a:pPr marL="204111" indent="-204111" fontAlgn="t">
              <a:buFont typeface="Arial" panose="020B0604020202020204" pitchFamily="34" charset="0"/>
              <a:buChar char="•"/>
            </a:pPr>
            <a:r>
              <a:rPr lang="en-US" sz="1143">
                <a:latin typeface="Barlow" panose="00000500000000000000" pitchFamily="2" charset="0"/>
                <a:ea typeface="Calibri" panose="020F0502020204030204" pitchFamily="34" charset="0"/>
              </a:rPr>
              <a:t>Diabetic peripheral neuropathy (DPN) diagnosed</a:t>
            </a:r>
            <a:r>
              <a:rPr lang="en-US" sz="1143" b="1">
                <a:latin typeface="Barlow" panose="00000500000000000000" pitchFamily="2" charset="0"/>
                <a:ea typeface="Calibri" panose="020F0502020204030204" pitchFamily="34" charset="0"/>
              </a:rPr>
              <a:t> using DPNCheck® </a:t>
            </a:r>
            <a:r>
              <a:rPr lang="en-US" sz="1143">
                <a:latin typeface="Barlow" panose="00000500000000000000" pitchFamily="2" charset="0"/>
                <a:ea typeface="Calibri" panose="020F0502020204030204" pitchFamily="34" charset="0"/>
              </a:rPr>
              <a:t>is </a:t>
            </a:r>
            <a:r>
              <a:rPr lang="en-US" sz="1143" b="1">
                <a:latin typeface="Barlow" panose="00000500000000000000" pitchFamily="2" charset="0"/>
                <a:ea typeface="Calibri" panose="020F0502020204030204" pitchFamily="34" charset="0"/>
              </a:rPr>
              <a:t>significantly associated </a:t>
            </a:r>
            <a:r>
              <a:rPr lang="en-US" sz="1143">
                <a:latin typeface="Barlow" panose="00000500000000000000" pitchFamily="2" charset="0"/>
                <a:ea typeface="Calibri" panose="020F0502020204030204" pitchFamily="34" charset="0"/>
              </a:rPr>
              <a:t>with diabetic nephropathy. </a:t>
            </a:r>
          </a:p>
          <a:p>
            <a:pPr marL="204111" indent="-204111" fontAlgn="t">
              <a:buFont typeface="Arial" panose="020B0604020202020204" pitchFamily="34" charset="0"/>
              <a:buChar char="•"/>
            </a:pPr>
            <a:endParaRPr lang="en-US" sz="1143">
              <a:latin typeface="Barlow" panose="00000500000000000000" pitchFamily="2" charset="0"/>
              <a:ea typeface="Calibri" panose="020F0502020204030204" pitchFamily="34" charset="0"/>
            </a:endParaRPr>
          </a:p>
          <a:p>
            <a:pPr marL="204111" indent="-204111" fontAlgn="t">
              <a:buFont typeface="Arial" panose="020B0604020202020204" pitchFamily="34" charset="0"/>
              <a:buChar char="•"/>
            </a:pPr>
            <a:r>
              <a:rPr lang="en-US" sz="1143" b="1">
                <a:latin typeface="Barlow" panose="00000500000000000000" pitchFamily="2" charset="0"/>
                <a:ea typeface="Calibri" panose="020F0502020204030204" pitchFamily="34" charset="0"/>
              </a:rPr>
              <a:t>DPN diagnosed with tuning fork or other simplified diagnostic criteria did not confer any predictive advantage</a:t>
            </a:r>
            <a:br>
              <a:rPr lang="en-US" sz="1143" b="1">
                <a:latin typeface="Barlow" panose="00000500000000000000" pitchFamily="2" charset="0"/>
                <a:ea typeface="Calibri" panose="020F0502020204030204" pitchFamily="34" charset="0"/>
              </a:rPr>
            </a:br>
            <a:endParaRPr lang="en-US" sz="1143" b="1">
              <a:latin typeface="Barlow" panose="00000500000000000000" pitchFamily="2" charset="0"/>
              <a:ea typeface="Calibri" panose="020F0502020204030204" pitchFamily="34" charset="0"/>
            </a:endParaRPr>
          </a:p>
          <a:p>
            <a:pPr marL="204111" indent="-204111" fontAlgn="t">
              <a:buFont typeface="Arial" panose="020B0604020202020204" pitchFamily="34" charset="0"/>
              <a:buChar char="•"/>
            </a:pPr>
            <a:r>
              <a:rPr lang="en-US" sz="1143" i="1">
                <a:solidFill>
                  <a:schemeClr val="bg1"/>
                </a:solidFill>
                <a:latin typeface="Barlow" panose="00000500000000000000" pitchFamily="2" charset="0"/>
                <a:ea typeface="Calibri" panose="020F0502020204030204" pitchFamily="34" charset="0"/>
              </a:rPr>
              <a:t>Study identifies the significance of </a:t>
            </a:r>
            <a:r>
              <a:rPr lang="en-US" sz="1143" b="1" i="1">
                <a:solidFill>
                  <a:schemeClr val="bg1"/>
                </a:solidFill>
                <a:latin typeface="Barlow" panose="00000500000000000000" pitchFamily="2" charset="0"/>
                <a:ea typeface="Calibri" panose="020F0502020204030204" pitchFamily="34" charset="0"/>
              </a:rPr>
              <a:t>detecting CV abnormalities early using DPNCheck®</a:t>
            </a:r>
            <a:r>
              <a:rPr lang="en-US" sz="1143" i="1">
                <a:solidFill>
                  <a:schemeClr val="bg1"/>
                </a:solidFill>
                <a:latin typeface="Barlow" panose="00000500000000000000" pitchFamily="2" charset="0"/>
                <a:ea typeface="Calibri" panose="020F0502020204030204" pitchFamily="34" charset="0"/>
              </a:rPr>
              <a:t> in patients at increased risk for kidney damage in diabetes.</a:t>
            </a:r>
          </a:p>
          <a:p>
            <a:pPr marL="204111" indent="-204111" fontAlgn="t">
              <a:buFont typeface="Arial" panose="020B0604020202020204" pitchFamily="34" charset="0"/>
              <a:buChar char="•"/>
            </a:pPr>
            <a:endParaRPr lang="en-US" sz="1143">
              <a:latin typeface="Barlow" panose="00000500000000000000" pitchFamily="2" charset="0"/>
              <a:ea typeface="Calibri" panose="020F0502020204030204" pitchFamily="34" charset="0"/>
            </a:endParaRPr>
          </a:p>
          <a:p>
            <a:pPr fontAlgn="t"/>
            <a:endParaRPr lang="en-US" sz="857" i="1">
              <a:solidFill>
                <a:schemeClr val="bg1"/>
              </a:solidFill>
              <a:latin typeface="Barlow" panose="00000500000000000000" pitchFamily="2" charset="0"/>
              <a:ea typeface="Calibri" panose="020F0502020204030204" pitchFamily="34" charset="0"/>
            </a:endParaRPr>
          </a:p>
          <a:p>
            <a:pPr fontAlgn="t"/>
            <a:br>
              <a:rPr lang="en-US" sz="857" i="1">
                <a:solidFill>
                  <a:schemeClr val="bg1"/>
                </a:solidFill>
                <a:latin typeface="Barlow" panose="00000500000000000000" pitchFamily="2" charset="0"/>
                <a:ea typeface="Calibri" panose="020F0502020204030204" pitchFamily="34" charset="0"/>
              </a:rPr>
            </a:br>
            <a:endParaRPr lang="en-US" sz="357">
              <a:latin typeface="Barlow" panose="00000500000000000000" pitchFamily="2" charset="0"/>
            </a:endParaRPr>
          </a:p>
        </p:txBody>
      </p:sp>
      <p:pic>
        <p:nvPicPr>
          <p:cNvPr id="6" name="Picture 2">
            <a:extLst>
              <a:ext uri="{FF2B5EF4-FFF2-40B4-BE49-F238E27FC236}">
                <a16:creationId xmlns:a16="http://schemas.microsoft.com/office/drawing/2014/main" id="{36905B58-CEC4-6415-286B-5EBE9D97C3EF}"/>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51095"/>
          <a:stretch/>
        </p:blipFill>
        <p:spPr bwMode="auto">
          <a:xfrm>
            <a:off x="3492596" y="2007961"/>
            <a:ext cx="1970915" cy="2222864"/>
          </a:xfrm>
          <a:prstGeom prst="rect">
            <a:avLst/>
          </a:prstGeom>
          <a:noFill/>
          <a:ln>
            <a:solidFill>
              <a:schemeClr val="bg1">
                <a:lumMod val="95000"/>
              </a:schemeClr>
            </a:solidFill>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815ABAD-4481-4D59-E134-1D502BDB10FA}"/>
              </a:ext>
            </a:extLst>
          </p:cNvPr>
          <p:cNvSpPr txBox="1"/>
          <p:nvPr/>
        </p:nvSpPr>
        <p:spPr>
          <a:xfrm>
            <a:off x="4300727" y="1182170"/>
            <a:ext cx="5056912" cy="400110"/>
          </a:xfrm>
          <a:prstGeom prst="rect">
            <a:avLst/>
          </a:prstGeom>
          <a:noFill/>
        </p:spPr>
        <p:txBody>
          <a:bodyPr wrap="square" rtlCol="0">
            <a:spAutoFit/>
          </a:bodyPr>
          <a:lstStyle/>
          <a:p>
            <a:r>
              <a:rPr lang="en-US" sz="1000">
                <a:latin typeface="Barlow" panose="00000500000000000000" pitchFamily="2" charset="0"/>
              </a:rPr>
              <a:t>- Fukuda T, et al. Journal of Clinical Medicine 2023 - </a:t>
            </a:r>
            <a:r>
              <a:rPr lang="en-US" sz="1000" err="1">
                <a:latin typeface="Barlow" panose="00000500000000000000" pitchFamily="2" charset="0"/>
                <a:hlinkClick r:id="rId3"/>
              </a:rPr>
              <a:t>doi</a:t>
            </a:r>
            <a:r>
              <a:rPr lang="en-US" sz="1000">
                <a:latin typeface="Barlow" panose="00000500000000000000" pitchFamily="2" charset="0"/>
                <a:hlinkClick r:id="rId3"/>
              </a:rPr>
              <a:t>: 10.3390/jcm12124089</a:t>
            </a:r>
            <a:br>
              <a:rPr lang="en-US" sz="1000">
                <a:latin typeface="Barlow" panose="00000500000000000000" pitchFamily="2" charset="0"/>
              </a:rPr>
            </a:br>
            <a:endParaRPr lang="en-US" sz="1000">
              <a:latin typeface="Barlow" panose="00000500000000000000" pitchFamily="2" charset="0"/>
            </a:endParaRPr>
          </a:p>
        </p:txBody>
      </p:sp>
      <p:sp>
        <p:nvSpPr>
          <p:cNvPr id="12" name="TextBox 11">
            <a:extLst>
              <a:ext uri="{FF2B5EF4-FFF2-40B4-BE49-F238E27FC236}">
                <a16:creationId xmlns:a16="http://schemas.microsoft.com/office/drawing/2014/main" id="{89EBEAE2-7CFB-A870-368F-7B322B95966F}"/>
              </a:ext>
            </a:extLst>
          </p:cNvPr>
          <p:cNvSpPr txBox="1"/>
          <p:nvPr/>
        </p:nvSpPr>
        <p:spPr>
          <a:xfrm>
            <a:off x="327940" y="755524"/>
            <a:ext cx="8097330" cy="466025"/>
          </a:xfrm>
          <a:prstGeom prst="rect">
            <a:avLst/>
          </a:prstGeom>
          <a:noFill/>
        </p:spPr>
        <p:txBody>
          <a:bodyPr wrap="square">
            <a:spAutoFit/>
          </a:bodyPr>
          <a:lstStyle/>
          <a:p>
            <a:r>
              <a:rPr lang="en-US" sz="1214">
                <a:latin typeface="Barlow" panose="00000500000000000000" pitchFamily="2" charset="0"/>
              </a:rPr>
              <a:t>“</a:t>
            </a:r>
            <a:r>
              <a:rPr lang="en-US" sz="1214" i="1">
                <a:latin typeface="Barlow" panose="00000500000000000000" pitchFamily="2" charset="0"/>
              </a:rPr>
              <a:t>Accurately identifying and characterizing DPN may not only help to manage this debilitating condition more effectively, but also may be beneficial in identifying patients at risk for future declines in kidney function. </a:t>
            </a:r>
            <a:r>
              <a:rPr lang="en-US" sz="1214">
                <a:latin typeface="Barlow" panose="00000500000000000000" pitchFamily="2" charset="0"/>
              </a:rPr>
              <a:t>“</a:t>
            </a:r>
          </a:p>
        </p:txBody>
      </p:sp>
    </p:spTree>
    <p:extLst>
      <p:ext uri="{BB962C8B-B14F-4D97-AF65-F5344CB8AC3E}">
        <p14:creationId xmlns:p14="http://schemas.microsoft.com/office/powerpoint/2010/main" val="34298897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63B16B6-652D-1574-7318-1D9D3C180401}"/>
              </a:ext>
            </a:extLst>
          </p:cNvPr>
          <p:cNvSpPr/>
          <p:nvPr/>
        </p:nvSpPr>
        <p:spPr>
          <a:xfrm>
            <a:off x="471963" y="1284890"/>
            <a:ext cx="7980998" cy="3005075"/>
          </a:xfrm>
          <a:prstGeom prst="roundRect">
            <a:avLst>
              <a:gd name="adj" fmla="val 2744"/>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8" name="TextBox 27">
            <a:extLst>
              <a:ext uri="{FF2B5EF4-FFF2-40B4-BE49-F238E27FC236}">
                <a16:creationId xmlns:a16="http://schemas.microsoft.com/office/drawing/2014/main" id="{AB16E86B-FEFA-C3AC-604B-B6D40C8F6DCF}"/>
              </a:ext>
            </a:extLst>
          </p:cNvPr>
          <p:cNvSpPr txBox="1"/>
          <p:nvPr/>
        </p:nvSpPr>
        <p:spPr>
          <a:xfrm>
            <a:off x="278031" y="301277"/>
            <a:ext cx="8587937" cy="758103"/>
          </a:xfrm>
          <a:prstGeom prst="rect">
            <a:avLst/>
          </a:prstGeom>
          <a:noFill/>
        </p:spPr>
        <p:txBody>
          <a:bodyPr wrap="square" rtlCol="0">
            <a:noAutofit/>
          </a:bodyPr>
          <a:lstStyle/>
          <a:p>
            <a:pPr>
              <a:spcAft>
                <a:spcPts val="900"/>
              </a:spcAft>
              <a:defRPr/>
            </a:pPr>
            <a:r>
              <a:rPr lang="en-US" sz="2200">
                <a:solidFill>
                  <a:srgbClr val="2D3446">
                    <a:lumMod val="50000"/>
                  </a:srgbClr>
                </a:solidFill>
                <a:latin typeface="Barlow SemiBold" panose="00000700000000000000" pitchFamily="2" charset="0"/>
              </a:rPr>
              <a:t>Peripheral Neuropathy as </a:t>
            </a:r>
            <a:r>
              <a:rPr lang="en-US" sz="2200">
                <a:solidFill>
                  <a:schemeClr val="accent1"/>
                </a:solidFill>
                <a:latin typeface="Barlow SemiBold" panose="00000700000000000000" pitchFamily="2" charset="0"/>
              </a:rPr>
              <a:t>Predictive Indicator </a:t>
            </a:r>
            <a:r>
              <a:rPr lang="en-US" sz="2200">
                <a:solidFill>
                  <a:srgbClr val="2D3446">
                    <a:lumMod val="50000"/>
                  </a:srgbClr>
                </a:solidFill>
                <a:latin typeface="Barlow SemiBold" panose="00000700000000000000" pitchFamily="2" charset="0"/>
              </a:rPr>
              <a:t>of All-Cause Mortality</a:t>
            </a:r>
          </a:p>
        </p:txBody>
      </p:sp>
      <p:sp>
        <p:nvSpPr>
          <p:cNvPr id="5" name="TextBox 4">
            <a:extLst>
              <a:ext uri="{FF2B5EF4-FFF2-40B4-BE49-F238E27FC236}">
                <a16:creationId xmlns:a16="http://schemas.microsoft.com/office/drawing/2014/main" id="{ACCB1C6A-7F4D-A23B-C4C0-2B72CA7E00C2}"/>
              </a:ext>
            </a:extLst>
          </p:cNvPr>
          <p:cNvSpPr txBox="1"/>
          <p:nvPr/>
        </p:nvSpPr>
        <p:spPr>
          <a:xfrm>
            <a:off x="278031" y="763660"/>
            <a:ext cx="7367587" cy="304801"/>
          </a:xfrm>
          <a:prstGeom prst="rect">
            <a:avLst/>
          </a:prstGeom>
          <a:noFill/>
        </p:spPr>
        <p:txBody>
          <a:bodyPr wrap="square" rtlCol="0">
            <a:noAutofit/>
          </a:bodyPr>
          <a:lstStyle/>
          <a:p>
            <a:pPr>
              <a:spcAft>
                <a:spcPts val="900"/>
              </a:spcAft>
            </a:pPr>
            <a:r>
              <a:rPr lang="en-US" sz="1600">
                <a:solidFill>
                  <a:schemeClr val="tx2">
                    <a:lumMod val="50000"/>
                  </a:schemeClr>
                </a:solidFill>
                <a:latin typeface="Barlow" panose="00000500000000000000" pitchFamily="2" charset="0"/>
              </a:rPr>
              <a:t>Suggests early asymptomatic detection is critical to overall patient outcomes</a:t>
            </a:r>
          </a:p>
        </p:txBody>
      </p:sp>
      <p:sp>
        <p:nvSpPr>
          <p:cNvPr id="6" name="TextBox 5">
            <a:extLst>
              <a:ext uri="{FF2B5EF4-FFF2-40B4-BE49-F238E27FC236}">
                <a16:creationId xmlns:a16="http://schemas.microsoft.com/office/drawing/2014/main" id="{5D117A77-3A5F-AE28-0A93-FC34597F3776}"/>
              </a:ext>
            </a:extLst>
          </p:cNvPr>
          <p:cNvSpPr txBox="1"/>
          <p:nvPr/>
        </p:nvSpPr>
        <p:spPr>
          <a:xfrm>
            <a:off x="686752" y="1568409"/>
            <a:ext cx="7170556" cy="726676"/>
          </a:xfrm>
          <a:prstGeom prst="rect">
            <a:avLst/>
          </a:prstGeom>
          <a:noFill/>
        </p:spPr>
        <p:txBody>
          <a:bodyPr wrap="square" rtlCol="0">
            <a:noAutofit/>
          </a:bodyPr>
          <a:lstStyle/>
          <a:p>
            <a:pPr>
              <a:spcAft>
                <a:spcPts val="450"/>
              </a:spcAft>
            </a:pPr>
            <a:r>
              <a:rPr lang="en-US" sz="1350">
                <a:solidFill>
                  <a:schemeClr val="tx2">
                    <a:lumMod val="50000"/>
                  </a:schemeClr>
                </a:solidFill>
                <a:latin typeface="Barlow SemiBold" panose="00000700000000000000" pitchFamily="2" charset="0"/>
              </a:rPr>
              <a:t>Goonoo, M S et al. </a:t>
            </a:r>
            <a:r>
              <a:rPr lang="en-US" sz="1350">
                <a:solidFill>
                  <a:schemeClr val="tx2">
                    <a:lumMod val="50000"/>
                  </a:schemeClr>
                </a:solidFill>
                <a:latin typeface="Barlow" panose="00000500000000000000" pitchFamily="2" charset="0"/>
              </a:rPr>
              <a:t>Diabetes 2023</a:t>
            </a:r>
          </a:p>
          <a:p>
            <a:pPr>
              <a:spcAft>
                <a:spcPts val="450"/>
              </a:spcAft>
            </a:pPr>
            <a:r>
              <a:rPr lang="en-US" sz="1350">
                <a:solidFill>
                  <a:schemeClr val="tx2">
                    <a:lumMod val="50000"/>
                  </a:schemeClr>
                </a:solidFill>
                <a:latin typeface="Barlow" panose="00000500000000000000" pitchFamily="2" charset="0"/>
              </a:rPr>
              <a:t>489-P: Abnormal Combined Point-of-Care-Device DPNCheck and SUDOSCAN Results Predict All-Cause Mortality in People with Diabetes. </a:t>
            </a:r>
            <a:r>
              <a:rPr lang="en-US" sz="1350">
                <a:solidFill>
                  <a:schemeClr val="tx2">
                    <a:lumMod val="50000"/>
                  </a:schemeClr>
                </a:solidFill>
                <a:latin typeface="Barlow" panose="00000500000000000000" pitchFamily="2" charset="0"/>
                <a:hlinkClick r:id="rId3"/>
              </a:rPr>
              <a:t>doi:10.2337/db23-489-P</a:t>
            </a:r>
            <a:endParaRPr lang="en-US" sz="1350">
              <a:solidFill>
                <a:schemeClr val="tx2">
                  <a:lumMod val="50000"/>
                </a:schemeClr>
              </a:solidFill>
              <a:latin typeface="Barlow" panose="00000500000000000000" pitchFamily="2" charset="0"/>
            </a:endParaRPr>
          </a:p>
          <a:p>
            <a:pPr>
              <a:spcAft>
                <a:spcPts val="450"/>
              </a:spcAft>
            </a:pPr>
            <a:endParaRPr lang="en-US" sz="1350">
              <a:solidFill>
                <a:schemeClr val="tx2">
                  <a:lumMod val="50000"/>
                </a:schemeClr>
              </a:solidFill>
              <a:latin typeface="Barlow" panose="00000500000000000000" pitchFamily="2" charset="0"/>
            </a:endParaRPr>
          </a:p>
        </p:txBody>
      </p:sp>
      <p:cxnSp>
        <p:nvCxnSpPr>
          <p:cNvPr id="30" name="Straight Connector 29">
            <a:extLst>
              <a:ext uri="{FF2B5EF4-FFF2-40B4-BE49-F238E27FC236}">
                <a16:creationId xmlns:a16="http://schemas.microsoft.com/office/drawing/2014/main" id="{7893D0CC-BBA5-4989-D397-937CD263D173}"/>
              </a:ext>
            </a:extLst>
          </p:cNvPr>
          <p:cNvCxnSpPr>
            <a:cxnSpLocks/>
          </p:cNvCxnSpPr>
          <p:nvPr/>
        </p:nvCxnSpPr>
        <p:spPr>
          <a:xfrm>
            <a:off x="632936" y="1680722"/>
            <a:ext cx="0" cy="547688"/>
          </a:xfrm>
          <a:prstGeom prst="line">
            <a:avLst/>
          </a:prstGeom>
          <a:ln w="15875">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D6AE87A4-5927-FEE4-6F06-32127A2E86BC}"/>
              </a:ext>
            </a:extLst>
          </p:cNvPr>
          <p:cNvSpPr txBox="1"/>
          <p:nvPr/>
        </p:nvSpPr>
        <p:spPr>
          <a:xfrm>
            <a:off x="691040" y="2531576"/>
            <a:ext cx="7452003" cy="1813570"/>
          </a:xfrm>
          <a:prstGeom prst="rect">
            <a:avLst/>
          </a:prstGeom>
          <a:noFill/>
        </p:spPr>
        <p:txBody>
          <a:bodyPr wrap="square" rtlCol="0">
            <a:noAutofit/>
          </a:bodyPr>
          <a:lstStyle/>
          <a:p>
            <a:pPr defTabSz="685800">
              <a:defRPr/>
            </a:pPr>
            <a:r>
              <a:rPr lang="en-US" sz="1200">
                <a:solidFill>
                  <a:srgbClr val="2D3446">
                    <a:lumMod val="50000"/>
                  </a:srgbClr>
                </a:solidFill>
                <a:latin typeface="Barlow" panose="00000500000000000000" pitchFamily="2" charset="0"/>
              </a:rPr>
              <a:t>“The prevalence of screen-detected DPN was </a:t>
            </a:r>
            <a:r>
              <a:rPr lang="en-US" sz="1200" b="1">
                <a:solidFill>
                  <a:srgbClr val="2D3446">
                    <a:lumMod val="50000"/>
                  </a:srgbClr>
                </a:solidFill>
                <a:latin typeface="Barlow" panose="00000500000000000000" pitchFamily="2" charset="0"/>
              </a:rPr>
              <a:t>12.6%</a:t>
            </a:r>
            <a:r>
              <a:rPr lang="en-US" sz="1200">
                <a:solidFill>
                  <a:srgbClr val="2D3446">
                    <a:lumMod val="50000"/>
                  </a:srgbClr>
                </a:solidFill>
                <a:latin typeface="Barlow" panose="00000500000000000000" pitchFamily="2" charset="0"/>
              </a:rPr>
              <a:t> for 10g-MFT [monofilament test], </a:t>
            </a:r>
            <a:r>
              <a:rPr lang="en-US" sz="1200" b="1">
                <a:solidFill>
                  <a:srgbClr val="2D3446">
                    <a:lumMod val="50000"/>
                  </a:srgbClr>
                </a:solidFill>
                <a:latin typeface="Barlow" panose="00000500000000000000" pitchFamily="2" charset="0"/>
              </a:rPr>
              <a:t>27.7% </a:t>
            </a:r>
            <a:r>
              <a:rPr lang="en-US" sz="1200">
                <a:solidFill>
                  <a:srgbClr val="2D3446">
                    <a:lumMod val="50000"/>
                  </a:srgbClr>
                </a:solidFill>
                <a:latin typeface="Barlow" panose="00000500000000000000" pitchFamily="2" charset="0"/>
              </a:rPr>
              <a:t>for TCNS [Toronto Clinical Neuropathy Score], and </a:t>
            </a:r>
            <a:r>
              <a:rPr lang="en-US" sz="1200" b="1">
                <a:solidFill>
                  <a:srgbClr val="2D3446">
                    <a:lumMod val="50000"/>
                  </a:srgbClr>
                </a:solidFill>
                <a:latin typeface="Barlow" panose="00000500000000000000" pitchFamily="2" charset="0"/>
              </a:rPr>
              <a:t>33.4% </a:t>
            </a:r>
            <a:r>
              <a:rPr lang="en-US" sz="1200">
                <a:solidFill>
                  <a:srgbClr val="2D3446">
                    <a:lumMod val="50000"/>
                  </a:srgbClr>
                </a:solidFill>
                <a:latin typeface="Barlow" panose="00000500000000000000" pitchFamily="2" charset="0"/>
              </a:rPr>
              <a:t>for combined POCDs [point of care devices].  After adjusting for age, HbA1c and Total Cholesterol, </a:t>
            </a:r>
            <a:r>
              <a:rPr lang="en-US" sz="1200" b="1">
                <a:solidFill>
                  <a:srgbClr val="2D3446">
                    <a:lumMod val="50000"/>
                  </a:srgbClr>
                </a:solidFill>
                <a:latin typeface="Barlow" panose="00000500000000000000" pitchFamily="2" charset="0"/>
              </a:rPr>
              <a:t>only abnormal POCDs was significantly associated with all-cause mortality. </a:t>
            </a:r>
          </a:p>
          <a:p>
            <a:pPr defTabSz="685800">
              <a:defRPr/>
            </a:pPr>
            <a:endParaRPr lang="en-US" sz="1200" b="1">
              <a:solidFill>
                <a:srgbClr val="2D3446">
                  <a:lumMod val="50000"/>
                </a:srgbClr>
              </a:solidFill>
              <a:latin typeface="Barlow" panose="00000500000000000000" pitchFamily="2" charset="0"/>
            </a:endParaRPr>
          </a:p>
          <a:p>
            <a:pPr defTabSz="685800">
              <a:defRPr/>
            </a:pPr>
            <a:r>
              <a:rPr lang="en-US" sz="1200">
                <a:solidFill>
                  <a:srgbClr val="2D3446">
                    <a:lumMod val="50000"/>
                  </a:srgbClr>
                </a:solidFill>
                <a:latin typeface="Barlow" panose="00000500000000000000" pitchFamily="2" charset="0"/>
              </a:rPr>
              <a:t>This is the first prospective study showing abnormal combined DPNCheck and SUDOSCAN results predict all-cause mortality after adjusting for other risk factors. However, 10g-MFT and TCNS that diagnose DPN late did not predict all-cause mortality.”</a:t>
            </a:r>
          </a:p>
        </p:txBody>
      </p:sp>
    </p:spTree>
    <p:extLst>
      <p:ext uri="{BB962C8B-B14F-4D97-AF65-F5344CB8AC3E}">
        <p14:creationId xmlns:p14="http://schemas.microsoft.com/office/powerpoint/2010/main" val="42656539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5CBC88F-66F8-8848-90C4-E28F5A1DDD4C}"/>
              </a:ext>
            </a:extLst>
          </p:cNvPr>
          <p:cNvSpPr>
            <a:spLocks noGrp="1"/>
          </p:cNvSpPr>
          <p:nvPr>
            <p:ph type="title" idx="4294967295"/>
          </p:nvPr>
        </p:nvSpPr>
        <p:spPr>
          <a:xfrm>
            <a:off x="914400" y="2028825"/>
            <a:ext cx="8229600" cy="857250"/>
          </a:xfrm>
          <a:prstGeom prst="rect">
            <a:avLst/>
          </a:prstGeom>
        </p:spPr>
        <p:txBody>
          <a:bodyPr/>
          <a:lstStyle/>
          <a:p>
            <a:r>
              <a:rPr lang="en-US" sz="2400" b="1" dirty="0">
                <a:solidFill>
                  <a:schemeClr val="bg1"/>
                </a:solidFill>
                <a:latin typeface="Barlow SemiBold" panose="00000700000000000000" pitchFamily="2" charset="0"/>
              </a:rPr>
              <a:t>Screening for peripheral neuropathy</a:t>
            </a:r>
            <a:br>
              <a:rPr lang="en-US" sz="2400" dirty="0">
                <a:solidFill>
                  <a:schemeClr val="bg1"/>
                </a:solidFill>
                <a:latin typeface="Barlow SemiBold" panose="00000700000000000000" pitchFamily="2" charset="0"/>
              </a:rPr>
            </a:br>
            <a:r>
              <a:rPr lang="en-US" sz="1600" dirty="0">
                <a:solidFill>
                  <a:schemeClr val="bg1"/>
                </a:solidFill>
                <a:latin typeface="Barlow" panose="00000500000000000000" pitchFamily="2" charset="0"/>
              </a:rPr>
              <a:t>- Limitations of traditional screening approaches</a:t>
            </a:r>
            <a:br>
              <a:rPr lang="en-US" sz="1600" dirty="0">
                <a:solidFill>
                  <a:schemeClr val="bg1"/>
                </a:solidFill>
                <a:latin typeface="Barlow" panose="00000500000000000000" pitchFamily="2" charset="0"/>
              </a:rPr>
            </a:br>
            <a:r>
              <a:rPr lang="en-US" sz="1600" dirty="0">
                <a:solidFill>
                  <a:schemeClr val="bg1"/>
                </a:solidFill>
                <a:latin typeface="Barlow" panose="00000500000000000000" pitchFamily="2" charset="0"/>
              </a:rPr>
              <a:t>- Importance of nerve conduction testing</a:t>
            </a:r>
            <a:br>
              <a:rPr lang="en-US" sz="1600" dirty="0">
                <a:solidFill>
                  <a:schemeClr val="bg1"/>
                </a:solidFill>
                <a:latin typeface="Barlow" panose="00000500000000000000" pitchFamily="2" charset="0"/>
              </a:rPr>
            </a:br>
            <a:r>
              <a:rPr lang="en-US" sz="1600" dirty="0">
                <a:solidFill>
                  <a:schemeClr val="bg1"/>
                </a:solidFill>
                <a:latin typeface="Barlow" panose="00000500000000000000" pitchFamily="2" charset="0"/>
              </a:rPr>
              <a:t>- Comparison of clinical screening and nerve conduction</a:t>
            </a:r>
            <a:br>
              <a:rPr lang="en-US" sz="1600" dirty="0">
                <a:solidFill>
                  <a:schemeClr val="bg1"/>
                </a:solidFill>
                <a:latin typeface="Barlow" panose="00000500000000000000" pitchFamily="2" charset="0"/>
              </a:rPr>
            </a:br>
            <a:endParaRPr lang="en-US" sz="1800" dirty="0">
              <a:solidFill>
                <a:schemeClr val="bg1"/>
              </a:solidFill>
              <a:latin typeface="Barlow" panose="00000500000000000000" pitchFamily="2" charset="0"/>
            </a:endParaRPr>
          </a:p>
        </p:txBody>
      </p:sp>
      <p:sp>
        <p:nvSpPr>
          <p:cNvPr id="2" name="Slide Number Placeholder 2">
            <a:extLst>
              <a:ext uri="{FF2B5EF4-FFF2-40B4-BE49-F238E27FC236}">
                <a16:creationId xmlns:a16="http://schemas.microsoft.com/office/drawing/2014/main" id="{5A1F2F75-C01A-3714-63A8-45A74ED432C1}"/>
              </a:ext>
            </a:extLst>
          </p:cNvPr>
          <p:cNvSpPr txBox="1">
            <a:spLocks/>
          </p:cNvSpPr>
          <p:nvPr/>
        </p:nvSpPr>
        <p:spPr>
          <a:xfrm>
            <a:off x="8234363" y="4525963"/>
            <a:ext cx="909637" cy="166687"/>
          </a:xfrm>
          <a:prstGeom prst="rect">
            <a:avLst/>
          </a:prstGeom>
        </p:spPr>
        <p:txBody>
          <a:bodyPr/>
          <a:lstStyle>
            <a:defPPr>
              <a:defRPr lang="en-US"/>
            </a:defPPr>
            <a:lvl1pPr marL="0" algn="r" defTabSz="685800" rtl="0" eaLnBrk="1" latinLnBrk="0" hangingPunct="1">
              <a:defRPr sz="900" b="0" i="0" kern="1200">
                <a:solidFill>
                  <a:schemeClr val="tx1"/>
                </a:solidFill>
                <a:latin typeface="Source Sans Pro" panose="020B0503030403020204" pitchFamily="34" charset="0"/>
                <a:ea typeface="Source Sans Pro" panose="020B0503030403020204" pitchFamily="34" charset="0"/>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7D82D84F-3C5A-0141-8FC6-B207AD64E21C}" type="slidenum">
              <a:rPr lang="en-US" altLang="en-US" smtClean="0"/>
              <a:pPr/>
              <a:t>13</a:t>
            </a:fld>
            <a:endParaRPr lang="en-US" altLang="en-US"/>
          </a:p>
        </p:txBody>
      </p:sp>
    </p:spTree>
    <p:extLst>
      <p:ext uri="{BB962C8B-B14F-4D97-AF65-F5344CB8AC3E}">
        <p14:creationId xmlns:p14="http://schemas.microsoft.com/office/powerpoint/2010/main" val="12903408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01C6B6-E17F-CF25-FF6F-1EA1CBA7CC40}"/>
              </a:ext>
            </a:extLst>
          </p:cNvPr>
          <p:cNvSpPr>
            <a:spLocks noGrp="1"/>
          </p:cNvSpPr>
          <p:nvPr>
            <p:ph type="title" idx="4294967295"/>
          </p:nvPr>
        </p:nvSpPr>
        <p:spPr>
          <a:xfrm>
            <a:off x="384969" y="164953"/>
            <a:ext cx="8374062" cy="407987"/>
          </a:xfrm>
          <a:prstGeom prst="rect">
            <a:avLst/>
          </a:prstGeom>
        </p:spPr>
        <p:txBody>
          <a:bodyPr/>
          <a:lstStyle/>
          <a:p>
            <a:r>
              <a:rPr lang="en-US" sz="2000">
                <a:solidFill>
                  <a:schemeClr val="tx1"/>
                </a:solidFill>
                <a:latin typeface="Barlow SemiBold" panose="00000700000000000000" pitchFamily="2" charset="0"/>
              </a:rPr>
              <a:t>Clinical screening for peripheral neuropathy is subjective and diagnostically limited </a:t>
            </a:r>
          </a:p>
        </p:txBody>
      </p:sp>
      <p:sp>
        <p:nvSpPr>
          <p:cNvPr id="5" name="Content Placeholder 4">
            <a:extLst>
              <a:ext uri="{FF2B5EF4-FFF2-40B4-BE49-F238E27FC236}">
                <a16:creationId xmlns:a16="http://schemas.microsoft.com/office/drawing/2014/main" id="{BBB10491-E1F6-3130-4EBF-A99ABDC1C568}"/>
              </a:ext>
            </a:extLst>
          </p:cNvPr>
          <p:cNvSpPr>
            <a:spLocks noGrp="1"/>
          </p:cNvSpPr>
          <p:nvPr>
            <p:ph idx="4294967295"/>
          </p:nvPr>
        </p:nvSpPr>
        <p:spPr>
          <a:xfrm>
            <a:off x="412803" y="1027840"/>
            <a:ext cx="7805208" cy="3735388"/>
          </a:xfrm>
          <a:prstGeom prst="rect">
            <a:avLst/>
          </a:prstGeom>
        </p:spPr>
        <p:txBody>
          <a:bodyPr>
            <a:normAutofit/>
          </a:bodyPr>
          <a:lstStyle/>
          <a:p>
            <a:r>
              <a:rPr lang="en-US">
                <a:latin typeface="Barlow" panose="00000500000000000000" pitchFamily="2" charset="0"/>
              </a:rPr>
              <a:t>Traditional clinical approaches</a:t>
            </a:r>
          </a:p>
          <a:p>
            <a:pPr lvl="1"/>
            <a:r>
              <a:rPr lang="en-US" sz="1200">
                <a:latin typeface="Barlow" panose="00000500000000000000" pitchFamily="2" charset="0"/>
              </a:rPr>
              <a:t>10 g Semmes-Weinstein monofilament</a:t>
            </a:r>
          </a:p>
          <a:p>
            <a:pPr lvl="1"/>
            <a:r>
              <a:rPr lang="en-US" sz="1200">
                <a:latin typeface="Barlow" panose="00000500000000000000" pitchFamily="2" charset="0"/>
              </a:rPr>
              <a:t>128 Hz tuning-fork</a:t>
            </a:r>
          </a:p>
          <a:p>
            <a:pPr lvl="1"/>
            <a:r>
              <a:rPr lang="en-US" sz="1200">
                <a:latin typeface="Barlow" panose="00000500000000000000" pitchFamily="2" charset="0"/>
              </a:rPr>
              <a:t>Pinprick</a:t>
            </a:r>
          </a:p>
          <a:p>
            <a:pPr lvl="1"/>
            <a:r>
              <a:rPr lang="en-US" sz="1200">
                <a:latin typeface="Barlow" panose="00000500000000000000" pitchFamily="2" charset="0"/>
              </a:rPr>
              <a:t>Ankle reflexes</a:t>
            </a:r>
          </a:p>
          <a:p>
            <a:pPr lvl="1"/>
            <a:r>
              <a:rPr lang="en-US" sz="1200">
                <a:latin typeface="Barlow" panose="00000500000000000000" pitchFamily="2" charset="0"/>
              </a:rPr>
              <a:t>Symptoms</a:t>
            </a:r>
          </a:p>
          <a:p>
            <a:endParaRPr lang="en-US" sz="900">
              <a:latin typeface="Barlow" panose="00000500000000000000" pitchFamily="2" charset="0"/>
            </a:endParaRPr>
          </a:p>
          <a:p>
            <a:r>
              <a:rPr lang="en-US">
                <a:latin typeface="Barlow" panose="00000500000000000000" pitchFamily="2" charset="0"/>
              </a:rPr>
              <a:t>Issues with traditional testing methods</a:t>
            </a:r>
          </a:p>
          <a:p>
            <a:pPr lvl="1"/>
            <a:r>
              <a:rPr lang="en-US" sz="1200" b="1">
                <a:solidFill>
                  <a:srgbClr val="FF0000"/>
                </a:solidFill>
                <a:latin typeface="Barlow" panose="00000500000000000000" pitchFamily="2" charset="0"/>
              </a:rPr>
              <a:t>Do not localize disease to peripheral nerves</a:t>
            </a:r>
          </a:p>
          <a:p>
            <a:pPr lvl="1"/>
            <a:r>
              <a:rPr lang="en-US" sz="1200" b="1">
                <a:solidFill>
                  <a:srgbClr val="FF0000"/>
                </a:solidFill>
                <a:latin typeface="Barlow" panose="00000500000000000000" pitchFamily="2" charset="0"/>
              </a:rPr>
              <a:t>Detect late-stage disease (low sensitivity)</a:t>
            </a:r>
          </a:p>
          <a:p>
            <a:pPr lvl="1"/>
            <a:r>
              <a:rPr lang="en-US" sz="1200">
                <a:latin typeface="Barlow" panose="00000500000000000000" pitchFamily="2" charset="0"/>
              </a:rPr>
              <a:t>High variability</a:t>
            </a:r>
          </a:p>
          <a:p>
            <a:pPr lvl="1"/>
            <a:r>
              <a:rPr lang="en-US" sz="1200">
                <a:latin typeface="Barlow" panose="00000500000000000000" pitchFamily="2" charset="0"/>
              </a:rPr>
              <a:t>Psychophysical responses</a:t>
            </a:r>
            <a:endParaRPr lang="en-US" sz="1200" b="1">
              <a:latin typeface="Barlow" panose="00000500000000000000" pitchFamily="2" charset="0"/>
            </a:endParaRPr>
          </a:p>
          <a:p>
            <a:pPr lvl="1"/>
            <a:r>
              <a:rPr lang="en-US" sz="1200">
                <a:latin typeface="Barlow" panose="00000500000000000000" pitchFamily="2" charset="0"/>
              </a:rPr>
              <a:t>Subjective, require patient compliance</a:t>
            </a:r>
          </a:p>
          <a:p>
            <a:pPr lvl="1"/>
            <a:r>
              <a:rPr lang="en-US" sz="1200">
                <a:latin typeface="Barlow" panose="00000500000000000000" pitchFamily="2" charset="0"/>
              </a:rPr>
              <a:t>Non-standardized, many different techniques</a:t>
            </a:r>
          </a:p>
          <a:p>
            <a:pPr lvl="1"/>
            <a:r>
              <a:rPr lang="en-US" sz="1200">
                <a:latin typeface="Barlow" panose="00000500000000000000" pitchFamily="2" charset="0"/>
              </a:rPr>
              <a:t>Not adjusted for patient demographics</a:t>
            </a:r>
          </a:p>
          <a:p>
            <a:pPr lvl="1"/>
            <a:endParaRPr lang="en-US">
              <a:latin typeface="Barlow" panose="00000500000000000000" pitchFamily="2" charset="0"/>
            </a:endParaRPr>
          </a:p>
          <a:p>
            <a:pPr lvl="1"/>
            <a:endParaRPr lang="en-US">
              <a:latin typeface="Barlow" panose="00000500000000000000" pitchFamily="2" charset="0"/>
            </a:endParaRPr>
          </a:p>
        </p:txBody>
      </p:sp>
      <p:pic>
        <p:nvPicPr>
          <p:cNvPr id="7" name="Picture 6" descr="Text&#10;&#10;Description automatically generated">
            <a:extLst>
              <a:ext uri="{FF2B5EF4-FFF2-40B4-BE49-F238E27FC236}">
                <a16:creationId xmlns:a16="http://schemas.microsoft.com/office/drawing/2014/main" id="{E064B601-1C24-F7E6-5CA8-6C65D74B2A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3084" y="1320978"/>
            <a:ext cx="1711703" cy="1371600"/>
          </a:xfrm>
          <a:prstGeom prst="rect">
            <a:avLst/>
          </a:prstGeom>
          <a:ln>
            <a:solidFill>
              <a:schemeClr val="tx1"/>
            </a:solidFill>
          </a:ln>
        </p:spPr>
      </p:pic>
      <p:sp>
        <p:nvSpPr>
          <p:cNvPr id="8" name="Rectangular Callout 7">
            <a:extLst>
              <a:ext uri="{FF2B5EF4-FFF2-40B4-BE49-F238E27FC236}">
                <a16:creationId xmlns:a16="http://schemas.microsoft.com/office/drawing/2014/main" id="{A9BF6E13-FD56-217D-0C0F-4C90D2364C50}"/>
              </a:ext>
            </a:extLst>
          </p:cNvPr>
          <p:cNvSpPr/>
          <p:nvPr/>
        </p:nvSpPr>
        <p:spPr>
          <a:xfrm>
            <a:off x="6711017" y="655442"/>
            <a:ext cx="2094316" cy="1252327"/>
          </a:xfrm>
          <a:prstGeom prst="wedgeRectCallout">
            <a:avLst>
              <a:gd name="adj1" fmla="val -62583"/>
              <a:gd name="adj2" fmla="val 108431"/>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900" i="1">
                <a:solidFill>
                  <a:schemeClr val="tx1"/>
                </a:solidFill>
              </a:rPr>
              <a:t>“Despite the frequent use of monofilament testing, little can be said about the test accuracy for detecting neuropathy in feet without visible Ulcers … Accordingly, we do not recommend the sole use of monofilament testing to diagnose peripheral neuropathy.”</a:t>
            </a:r>
          </a:p>
        </p:txBody>
      </p:sp>
      <p:sp>
        <p:nvSpPr>
          <p:cNvPr id="10" name="TextBox 9">
            <a:extLst>
              <a:ext uri="{FF2B5EF4-FFF2-40B4-BE49-F238E27FC236}">
                <a16:creationId xmlns:a16="http://schemas.microsoft.com/office/drawing/2014/main" id="{1F617326-E4CE-36FB-B211-2D8C0D28A753}"/>
              </a:ext>
            </a:extLst>
          </p:cNvPr>
          <p:cNvSpPr txBox="1"/>
          <p:nvPr/>
        </p:nvSpPr>
        <p:spPr>
          <a:xfrm>
            <a:off x="4641899" y="1067953"/>
            <a:ext cx="1896534" cy="215444"/>
          </a:xfrm>
          <a:prstGeom prst="rect">
            <a:avLst/>
          </a:prstGeom>
          <a:noFill/>
        </p:spPr>
        <p:txBody>
          <a:bodyPr wrap="square">
            <a:spAutoFit/>
          </a:bodyPr>
          <a:lstStyle/>
          <a:p>
            <a:r>
              <a:rPr lang="en-US" sz="800" err="1"/>
              <a:t>Dros</a:t>
            </a:r>
            <a:r>
              <a:rPr lang="en-US" sz="800"/>
              <a:t> et al. Med. 2009.</a:t>
            </a:r>
          </a:p>
        </p:txBody>
      </p:sp>
      <p:pic>
        <p:nvPicPr>
          <p:cNvPr id="12" name="Picture 11" descr="Text&#10;&#10;Description automatically generated">
            <a:extLst>
              <a:ext uri="{FF2B5EF4-FFF2-40B4-BE49-F238E27FC236}">
                <a16:creationId xmlns:a16="http://schemas.microsoft.com/office/drawing/2014/main" id="{4F8F7E47-D037-2740-349A-6ADA91ED82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4067" y="3116458"/>
            <a:ext cx="2185748" cy="1371600"/>
          </a:xfrm>
          <a:prstGeom prst="rect">
            <a:avLst/>
          </a:prstGeom>
          <a:ln>
            <a:solidFill>
              <a:schemeClr val="tx1"/>
            </a:solidFill>
          </a:ln>
        </p:spPr>
      </p:pic>
      <p:sp>
        <p:nvSpPr>
          <p:cNvPr id="13" name="TextBox 12">
            <a:extLst>
              <a:ext uri="{FF2B5EF4-FFF2-40B4-BE49-F238E27FC236}">
                <a16:creationId xmlns:a16="http://schemas.microsoft.com/office/drawing/2014/main" id="{52FFC27C-AF09-5CC7-8DC0-6F1B06E37024}"/>
              </a:ext>
            </a:extLst>
          </p:cNvPr>
          <p:cNvSpPr txBox="1"/>
          <p:nvPr/>
        </p:nvSpPr>
        <p:spPr>
          <a:xfrm>
            <a:off x="4940813" y="2901014"/>
            <a:ext cx="1896534" cy="215444"/>
          </a:xfrm>
          <a:prstGeom prst="rect">
            <a:avLst/>
          </a:prstGeom>
          <a:noFill/>
        </p:spPr>
        <p:txBody>
          <a:bodyPr wrap="square">
            <a:spAutoFit/>
          </a:bodyPr>
          <a:lstStyle/>
          <a:p>
            <a:r>
              <a:rPr lang="en-US" sz="800"/>
              <a:t>Dyck et al. 2010.</a:t>
            </a:r>
          </a:p>
        </p:txBody>
      </p:sp>
      <p:sp>
        <p:nvSpPr>
          <p:cNvPr id="14" name="Rectangular Callout 13">
            <a:extLst>
              <a:ext uri="{FF2B5EF4-FFF2-40B4-BE49-F238E27FC236}">
                <a16:creationId xmlns:a16="http://schemas.microsoft.com/office/drawing/2014/main" id="{2816C47A-DBD2-6E71-05B6-E9F420E42C25}"/>
              </a:ext>
            </a:extLst>
          </p:cNvPr>
          <p:cNvSpPr/>
          <p:nvPr/>
        </p:nvSpPr>
        <p:spPr>
          <a:xfrm>
            <a:off x="7222080" y="2280167"/>
            <a:ext cx="1774600" cy="1269159"/>
          </a:xfrm>
          <a:prstGeom prst="wedgeRectCallout">
            <a:avLst>
              <a:gd name="adj1" fmla="val -72975"/>
              <a:gd name="adj2" fmla="val 62187"/>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900" i="1">
                <a:solidFill>
                  <a:schemeClr val="tx1"/>
                </a:solidFill>
              </a:rPr>
              <a:t>“As compared to </a:t>
            </a:r>
            <a:r>
              <a:rPr lang="el-GR" sz="900">
                <a:solidFill>
                  <a:schemeClr val="tx1"/>
                </a:solidFill>
              </a:rPr>
              <a:t>Σ</a:t>
            </a:r>
            <a:r>
              <a:rPr lang="en-US" sz="900" i="1">
                <a:solidFill>
                  <a:schemeClr val="tx1"/>
                </a:solidFill>
              </a:rPr>
              <a:t>5 NC [nerve conduction], individual physicians’ clinical dx was excessively variable and frequently inaccurate. Study physician dx from signs and symptoms were excessively variable, often overestimating DSPN.”</a:t>
            </a:r>
          </a:p>
        </p:txBody>
      </p:sp>
      <p:sp>
        <p:nvSpPr>
          <p:cNvPr id="2" name="TextBox 1">
            <a:extLst>
              <a:ext uri="{FF2B5EF4-FFF2-40B4-BE49-F238E27FC236}">
                <a16:creationId xmlns:a16="http://schemas.microsoft.com/office/drawing/2014/main" id="{789D7293-351F-55A9-2A4E-5F3F3A258AC3}"/>
              </a:ext>
            </a:extLst>
          </p:cNvPr>
          <p:cNvSpPr txBox="1"/>
          <p:nvPr/>
        </p:nvSpPr>
        <p:spPr>
          <a:xfrm>
            <a:off x="40820" y="4861889"/>
            <a:ext cx="8540685" cy="215444"/>
          </a:xfrm>
          <a:prstGeom prst="rect">
            <a:avLst/>
          </a:prstGeom>
          <a:noFill/>
        </p:spPr>
        <p:txBody>
          <a:bodyPr wrap="square">
            <a:spAutoFit/>
          </a:bodyPr>
          <a:lstStyle/>
          <a:p>
            <a:r>
              <a:rPr lang="en-US" sz="800">
                <a:latin typeface="Barlow" panose="00000500000000000000" pitchFamily="2" charset="0"/>
              </a:rPr>
              <a:t>References: </a:t>
            </a:r>
            <a:r>
              <a:rPr lang="en-US" sz="800" err="1">
                <a:latin typeface="Barlow" panose="00000500000000000000" pitchFamily="2" charset="0"/>
              </a:rPr>
              <a:t>Dros</a:t>
            </a:r>
            <a:r>
              <a:rPr lang="en-US" sz="800">
                <a:latin typeface="Barlow" panose="00000500000000000000" pitchFamily="2" charset="0"/>
              </a:rPr>
              <a:t> et al. Ann Fam Med, 2009. Dyck et al. Muscle Nerve, 2010.</a:t>
            </a:r>
          </a:p>
        </p:txBody>
      </p:sp>
    </p:spTree>
    <p:extLst>
      <p:ext uri="{BB962C8B-B14F-4D97-AF65-F5344CB8AC3E}">
        <p14:creationId xmlns:p14="http://schemas.microsoft.com/office/powerpoint/2010/main" val="17570560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DBBAD-14DF-6677-BF02-06A4A86C8843}"/>
              </a:ext>
            </a:extLst>
          </p:cNvPr>
          <p:cNvSpPr>
            <a:spLocks noGrp="1"/>
          </p:cNvSpPr>
          <p:nvPr>
            <p:ph type="title" idx="4294967295"/>
          </p:nvPr>
        </p:nvSpPr>
        <p:spPr>
          <a:xfrm>
            <a:off x="263072" y="342410"/>
            <a:ext cx="8645071" cy="703481"/>
          </a:xfrm>
          <a:prstGeom prst="rect">
            <a:avLst/>
          </a:prstGeom>
        </p:spPr>
        <p:txBody>
          <a:bodyPr/>
          <a:lstStyle/>
          <a:p>
            <a:r>
              <a:rPr lang="en-US" sz="2286">
                <a:solidFill>
                  <a:schemeClr val="tx1"/>
                </a:solidFill>
                <a:latin typeface="Barlow SemiBold" panose="00000700000000000000" pitchFamily="2" charset="0"/>
                <a:ea typeface="MS PGothic"/>
              </a:rPr>
              <a:t>New Study Demonstrates </a:t>
            </a:r>
            <a:r>
              <a:rPr lang="en-US" sz="2286">
                <a:solidFill>
                  <a:schemeClr val="accent1"/>
                </a:solidFill>
                <a:latin typeface="Barlow SemiBold" panose="00000700000000000000" pitchFamily="2" charset="0"/>
                <a:ea typeface="MS PGothic"/>
              </a:rPr>
              <a:t>Poor Diagnostic Accuracy </a:t>
            </a:r>
            <a:br>
              <a:rPr lang="en-US" sz="2286">
                <a:solidFill>
                  <a:schemeClr val="accent1"/>
                </a:solidFill>
                <a:latin typeface="Barlow SemiBold" panose="00000700000000000000" pitchFamily="2" charset="0"/>
                <a:ea typeface="MS PGothic"/>
              </a:rPr>
            </a:br>
            <a:r>
              <a:rPr lang="en-US" sz="2286">
                <a:solidFill>
                  <a:schemeClr val="accent1"/>
                </a:solidFill>
                <a:latin typeface="Barlow SemiBold" panose="00000700000000000000" pitchFamily="2" charset="0"/>
                <a:ea typeface="MS PGothic"/>
              </a:rPr>
              <a:t>of Monofilament Test </a:t>
            </a:r>
            <a:r>
              <a:rPr lang="en-US" sz="2286">
                <a:solidFill>
                  <a:schemeClr val="tx1"/>
                </a:solidFill>
                <a:latin typeface="Barlow SemiBold" panose="00000700000000000000" pitchFamily="2" charset="0"/>
                <a:ea typeface="MS PGothic"/>
              </a:rPr>
              <a:t>for Diabetic Polyneuropathy (DPN)</a:t>
            </a:r>
            <a:endParaRPr lang="en-US" sz="2286">
              <a:latin typeface="Barlow" panose="00000500000000000000" pitchFamily="2" charset="0"/>
              <a:ea typeface="MS PGothic"/>
            </a:endParaRPr>
          </a:p>
        </p:txBody>
      </p:sp>
      <p:sp>
        <p:nvSpPr>
          <p:cNvPr id="3" name="Content Placeholder 2">
            <a:extLst>
              <a:ext uri="{FF2B5EF4-FFF2-40B4-BE49-F238E27FC236}">
                <a16:creationId xmlns:a16="http://schemas.microsoft.com/office/drawing/2014/main" id="{3CC76E23-BC7C-9902-212D-AF86B7687AA6}"/>
              </a:ext>
            </a:extLst>
          </p:cNvPr>
          <p:cNvSpPr>
            <a:spLocks noGrp="1"/>
          </p:cNvSpPr>
          <p:nvPr>
            <p:ph idx="4294967295"/>
          </p:nvPr>
        </p:nvSpPr>
        <p:spPr>
          <a:xfrm>
            <a:off x="375791" y="2075594"/>
            <a:ext cx="2850735" cy="2619885"/>
          </a:xfrm>
          <a:prstGeom prst="rect">
            <a:avLst/>
          </a:prstGeom>
        </p:spPr>
        <p:txBody>
          <a:bodyPr>
            <a:noAutofit/>
          </a:bodyPr>
          <a:lstStyle/>
          <a:p>
            <a:pPr marL="163289" indent="-163289">
              <a:spcBef>
                <a:spcPts val="0"/>
              </a:spcBef>
              <a:spcAft>
                <a:spcPts val="857"/>
              </a:spcAft>
            </a:pPr>
            <a:r>
              <a:rPr lang="en-US" sz="1143">
                <a:latin typeface="Barlow" panose="00000500000000000000" pitchFamily="2" charset="0"/>
                <a:ea typeface="Calibri" panose="020F0502020204030204" pitchFamily="34" charset="0"/>
              </a:rPr>
              <a:t>Rigorous multi-center study conducted over 5 years to assess the diagnostic accuracy of the 5.07/10 g monofilament test (SWME) in 506 patients referred for polyneuropathy assessment</a:t>
            </a:r>
          </a:p>
          <a:p>
            <a:pPr marL="163289" indent="-163289">
              <a:spcBef>
                <a:spcPts val="0"/>
              </a:spcBef>
              <a:spcAft>
                <a:spcPts val="857"/>
              </a:spcAft>
            </a:pPr>
            <a:r>
              <a:rPr lang="en-US" sz="1143">
                <a:latin typeface="Barlow" panose="00000500000000000000" pitchFamily="2" charset="0"/>
              </a:rPr>
              <a:t>Nerve conduction study (NCS), considered gold standard, was used in reference standard</a:t>
            </a:r>
          </a:p>
          <a:p>
            <a:pPr marL="163289" indent="-163289">
              <a:spcBef>
                <a:spcPts val="0"/>
              </a:spcBef>
              <a:spcAft>
                <a:spcPts val="857"/>
              </a:spcAft>
            </a:pPr>
            <a:r>
              <a:rPr lang="en-US" sz="1143">
                <a:latin typeface="Barlow" panose="00000500000000000000" pitchFamily="2" charset="0"/>
              </a:rPr>
              <a:t>Now that modern point-of-care devices such as DPNCheck have become more cost-effective, investigators recommend reconsidering testing standards</a:t>
            </a:r>
          </a:p>
        </p:txBody>
      </p:sp>
      <p:sp>
        <p:nvSpPr>
          <p:cNvPr id="10" name="Rectangle: Rounded Corners 9">
            <a:extLst>
              <a:ext uri="{FF2B5EF4-FFF2-40B4-BE49-F238E27FC236}">
                <a16:creationId xmlns:a16="http://schemas.microsoft.com/office/drawing/2014/main" id="{766031CE-482F-8882-086C-5AF345B47FAD}"/>
              </a:ext>
            </a:extLst>
          </p:cNvPr>
          <p:cNvSpPr/>
          <p:nvPr/>
        </p:nvSpPr>
        <p:spPr>
          <a:xfrm>
            <a:off x="3401786" y="2124613"/>
            <a:ext cx="5506357" cy="2529492"/>
          </a:xfrm>
          <a:prstGeom prst="roundRect">
            <a:avLst>
              <a:gd name="adj" fmla="val 1906"/>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30629" rIns="195943" rtlCol="0" anchor="t"/>
          <a:lstStyle/>
          <a:p>
            <a:pPr marL="0" lvl="1"/>
            <a:r>
              <a:rPr lang="en-US" sz="1714" b="1" dirty="0">
                <a:solidFill>
                  <a:schemeClr val="accent1">
                    <a:lumMod val="40000"/>
                    <a:lumOff val="60000"/>
                  </a:schemeClr>
                </a:solidFill>
                <a:latin typeface="Barlow" panose="00000500000000000000" pitchFamily="2" charset="0"/>
                <a:ea typeface="Calibri" panose="020F0502020204030204" pitchFamily="34" charset="0"/>
              </a:rPr>
              <a:t>Results and Conclusions: </a:t>
            </a:r>
            <a:br>
              <a:rPr lang="en-US" sz="1429" b="1" dirty="0">
                <a:solidFill>
                  <a:schemeClr val="accent1">
                    <a:lumMod val="40000"/>
                    <a:lumOff val="60000"/>
                  </a:schemeClr>
                </a:solidFill>
                <a:latin typeface="Barlow" panose="00000500000000000000" pitchFamily="2" charset="0"/>
                <a:ea typeface="Calibri" panose="020F0502020204030204" pitchFamily="34" charset="0"/>
              </a:rPr>
            </a:br>
            <a:br>
              <a:rPr lang="en-US" sz="429" b="1" dirty="0">
                <a:solidFill>
                  <a:schemeClr val="accent1">
                    <a:lumMod val="40000"/>
                    <a:lumOff val="60000"/>
                  </a:schemeClr>
                </a:solidFill>
                <a:latin typeface="Barlow" panose="00000500000000000000" pitchFamily="2" charset="0"/>
                <a:ea typeface="Calibri" panose="020F0502020204030204" pitchFamily="34" charset="0"/>
              </a:rPr>
            </a:br>
            <a:r>
              <a:rPr lang="en-US" sz="1143" i="1" dirty="0">
                <a:solidFill>
                  <a:schemeClr val="bg1"/>
                </a:solidFill>
                <a:latin typeface="Barlow" panose="00000500000000000000" pitchFamily="2" charset="0"/>
                <a:ea typeface="Calibri" panose="020F0502020204030204" pitchFamily="34" charset="0"/>
              </a:rPr>
              <a:t>“This multicenter study demonstrates </a:t>
            </a:r>
            <a:r>
              <a:rPr lang="en-US" sz="1143" b="1" i="1" dirty="0">
                <a:solidFill>
                  <a:schemeClr val="bg1"/>
                </a:solidFill>
                <a:latin typeface="Barlow" panose="00000500000000000000" pitchFamily="2" charset="0"/>
                <a:ea typeface="Calibri" panose="020F0502020204030204" pitchFamily="34" charset="0"/>
              </a:rPr>
              <a:t>poor diagnostic performance </a:t>
            </a:r>
            <a:r>
              <a:rPr lang="en-US" sz="1143" i="1" dirty="0">
                <a:solidFill>
                  <a:schemeClr val="bg1"/>
                </a:solidFill>
                <a:latin typeface="Barlow" panose="00000500000000000000" pitchFamily="2" charset="0"/>
                <a:ea typeface="Calibri" panose="020F0502020204030204" pitchFamily="34" charset="0"/>
              </a:rPr>
              <a:t>for the 5.07/10g SWME in patients with diabetes referred to polyneuropathy assessments”</a:t>
            </a:r>
            <a:br>
              <a:rPr lang="en-US" sz="1143" i="1" dirty="0">
                <a:solidFill>
                  <a:schemeClr val="bg1"/>
                </a:solidFill>
                <a:latin typeface="Barlow" panose="00000500000000000000" pitchFamily="2" charset="0"/>
                <a:ea typeface="Calibri" panose="020F0502020204030204" pitchFamily="34" charset="0"/>
              </a:rPr>
            </a:br>
            <a:endParaRPr lang="en-US" sz="1143" i="1" dirty="0">
              <a:solidFill>
                <a:schemeClr val="bg1"/>
              </a:solidFill>
              <a:latin typeface="Barlow" panose="00000500000000000000" pitchFamily="2" charset="0"/>
              <a:ea typeface="Calibri" panose="020F0502020204030204" pitchFamily="34" charset="0"/>
            </a:endParaRPr>
          </a:p>
          <a:p>
            <a:pPr>
              <a:spcAft>
                <a:spcPts val="857"/>
              </a:spcAft>
            </a:pPr>
            <a:r>
              <a:rPr lang="en-US" sz="1143" i="1" dirty="0">
                <a:solidFill>
                  <a:schemeClr val="bg1"/>
                </a:solidFill>
                <a:latin typeface="Barlow" panose="00000500000000000000" pitchFamily="2" charset="0"/>
                <a:ea typeface="Calibri" panose="020F0502020204030204" pitchFamily="34" charset="0"/>
              </a:rPr>
              <a:t>“The diagnostic accuracy of the SWME was not influenced by NCS-based disease severity, demonstrating that </a:t>
            </a:r>
            <a:r>
              <a:rPr lang="en-US" sz="1143" b="1" i="1" dirty="0">
                <a:solidFill>
                  <a:schemeClr val="bg1"/>
                </a:solidFill>
                <a:latin typeface="Barlow" panose="00000500000000000000" pitchFamily="2" charset="0"/>
                <a:ea typeface="Calibri" panose="020F0502020204030204" pitchFamily="34" charset="0"/>
              </a:rPr>
              <a:t>it does not perform better in patients with later stages of DPN.”</a:t>
            </a:r>
          </a:p>
          <a:p>
            <a:pPr>
              <a:spcAft>
                <a:spcPts val="857"/>
              </a:spcAft>
            </a:pPr>
            <a:r>
              <a:rPr lang="en-US" sz="1143" i="1" dirty="0">
                <a:solidFill>
                  <a:schemeClr val="bg1"/>
                </a:solidFill>
                <a:latin typeface="Barlow" panose="00000500000000000000" pitchFamily="2" charset="0"/>
                <a:ea typeface="Calibri" panose="020F0502020204030204" pitchFamily="34" charset="0"/>
              </a:rPr>
              <a:t>“Due to low sensitivity, </a:t>
            </a:r>
            <a:r>
              <a:rPr lang="en-US" sz="1143" b="1" i="1" dirty="0">
                <a:solidFill>
                  <a:schemeClr val="bg1"/>
                </a:solidFill>
                <a:latin typeface="Barlow" panose="00000500000000000000" pitchFamily="2" charset="0"/>
                <a:ea typeface="Calibri" panose="020F0502020204030204" pitchFamily="34" charset="0"/>
              </a:rPr>
              <a:t>almost half of patients with DPN are overlooked</a:t>
            </a:r>
            <a:r>
              <a:rPr lang="en-US" sz="1143" i="1" dirty="0">
                <a:solidFill>
                  <a:schemeClr val="bg1"/>
                </a:solidFill>
                <a:latin typeface="Barlow" panose="00000500000000000000" pitchFamily="2" charset="0"/>
                <a:ea typeface="Calibri" panose="020F0502020204030204" pitchFamily="34" charset="0"/>
              </a:rPr>
              <a:t>, diminishing the clinical value of a negative result.”</a:t>
            </a:r>
          </a:p>
          <a:p>
            <a:pPr>
              <a:spcAft>
                <a:spcPts val="857"/>
              </a:spcAft>
            </a:pPr>
            <a:r>
              <a:rPr lang="en-US" sz="1143" i="1" dirty="0">
                <a:solidFill>
                  <a:schemeClr val="bg1"/>
                </a:solidFill>
                <a:latin typeface="Barlow" panose="00000500000000000000" pitchFamily="2" charset="0"/>
                <a:ea typeface="Calibri" panose="020F0502020204030204" pitchFamily="34" charset="0"/>
              </a:rPr>
              <a:t>“In addition, receiving a true DPN diagnosis empowers the patient to take an active part in the disease management”</a:t>
            </a:r>
          </a:p>
          <a:p>
            <a:pPr>
              <a:spcAft>
                <a:spcPts val="857"/>
              </a:spcAft>
            </a:pPr>
            <a:endParaRPr lang="en-US" sz="1143" i="1" dirty="0">
              <a:solidFill>
                <a:schemeClr val="bg1"/>
              </a:solidFill>
              <a:latin typeface="Barlow" panose="00000500000000000000" pitchFamily="2" charset="0"/>
              <a:ea typeface="Calibri" panose="020F0502020204030204" pitchFamily="34" charset="0"/>
            </a:endParaRPr>
          </a:p>
        </p:txBody>
      </p:sp>
      <p:cxnSp>
        <p:nvCxnSpPr>
          <p:cNvPr id="15" name="Straight Connector 14">
            <a:extLst>
              <a:ext uri="{FF2B5EF4-FFF2-40B4-BE49-F238E27FC236}">
                <a16:creationId xmlns:a16="http://schemas.microsoft.com/office/drawing/2014/main" id="{CF6C084E-1CCD-B295-064A-FAFA24A43492}"/>
              </a:ext>
            </a:extLst>
          </p:cNvPr>
          <p:cNvCxnSpPr>
            <a:cxnSpLocks/>
          </p:cNvCxnSpPr>
          <p:nvPr/>
        </p:nvCxnSpPr>
        <p:spPr>
          <a:xfrm>
            <a:off x="356976" y="1246162"/>
            <a:ext cx="0" cy="528766"/>
          </a:xfrm>
          <a:prstGeom prst="line">
            <a:avLst/>
          </a:prstGeom>
          <a:ln w="15875">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20" name="Freeform: Shape 19">
            <a:extLst>
              <a:ext uri="{FF2B5EF4-FFF2-40B4-BE49-F238E27FC236}">
                <a16:creationId xmlns:a16="http://schemas.microsoft.com/office/drawing/2014/main" id="{E594F96C-C8EC-CB2E-71E9-2340C039E2F3}"/>
              </a:ext>
            </a:extLst>
          </p:cNvPr>
          <p:cNvSpPr/>
          <p:nvPr/>
        </p:nvSpPr>
        <p:spPr>
          <a:xfrm>
            <a:off x="7347857" y="2014992"/>
            <a:ext cx="852714" cy="2567214"/>
          </a:xfrm>
          <a:custGeom>
            <a:avLst/>
            <a:gdLst>
              <a:gd name="connsiteX0" fmla="*/ 1193800 w 1193800"/>
              <a:gd name="connsiteY0" fmla="*/ 469900 h 3594100"/>
              <a:gd name="connsiteX1" fmla="*/ 114300 w 1193800"/>
              <a:gd name="connsiteY1" fmla="*/ 406400 h 3594100"/>
              <a:gd name="connsiteX2" fmla="*/ 127000 w 1193800"/>
              <a:gd name="connsiteY2" fmla="*/ 3594100 h 3594100"/>
              <a:gd name="connsiteX3" fmla="*/ 850900 w 1193800"/>
              <a:gd name="connsiteY3" fmla="*/ 457200 h 3594100"/>
              <a:gd name="connsiteX4" fmla="*/ 914400 w 1193800"/>
              <a:gd name="connsiteY4" fmla="*/ 533400 h 3594100"/>
              <a:gd name="connsiteX5" fmla="*/ 0 w 1193800"/>
              <a:gd name="connsiteY5" fmla="*/ 0 h 3594100"/>
              <a:gd name="connsiteX6" fmla="*/ 876300 w 1193800"/>
              <a:gd name="connsiteY6" fmla="*/ 609600 h 3594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3800" h="3594100">
                <a:moveTo>
                  <a:pt x="1193800" y="469900"/>
                </a:moveTo>
                <a:lnTo>
                  <a:pt x="114300" y="406400"/>
                </a:lnTo>
                <a:cubicBezTo>
                  <a:pt x="118533" y="1468967"/>
                  <a:pt x="122767" y="2531533"/>
                  <a:pt x="127000" y="3594100"/>
                </a:cubicBezTo>
                <a:lnTo>
                  <a:pt x="850900" y="457200"/>
                </a:lnTo>
                <a:lnTo>
                  <a:pt x="914400" y="533400"/>
                </a:lnTo>
                <a:lnTo>
                  <a:pt x="0" y="0"/>
                </a:lnTo>
                <a:lnTo>
                  <a:pt x="876300" y="609600"/>
                </a:lnTo>
              </a:path>
            </a:pathLst>
          </a:cu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6"/>
          </a:p>
        </p:txBody>
      </p:sp>
      <p:pic>
        <p:nvPicPr>
          <p:cNvPr id="5" name="Picture 4">
            <a:hlinkClick r:id="rId2"/>
            <a:extLst>
              <a:ext uri="{FF2B5EF4-FFF2-40B4-BE49-F238E27FC236}">
                <a16:creationId xmlns:a16="http://schemas.microsoft.com/office/drawing/2014/main" id="{E6CB726B-C736-6549-442F-24A079384B60}"/>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8300"/>
                    </a14:imgEffect>
                    <a14:imgEffect>
                      <a14:saturation sat="216000"/>
                    </a14:imgEffect>
                    <a14:imgEffect>
                      <a14:brightnessContrast bright="10000"/>
                    </a14:imgEffect>
                  </a14:imgLayer>
                </a14:imgProps>
              </a:ext>
              <a:ext uri="{28A0092B-C50C-407E-A947-70E740481C1C}">
                <a14:useLocalDpi xmlns:a14="http://schemas.microsoft.com/office/drawing/2010/main" val="0"/>
              </a:ext>
            </a:extLst>
          </a:blip>
          <a:stretch>
            <a:fillRect/>
          </a:stretch>
        </p:blipFill>
        <p:spPr>
          <a:xfrm>
            <a:off x="7145383" y="1206747"/>
            <a:ext cx="1722444" cy="761384"/>
          </a:xfrm>
          <a:prstGeom prst="rect">
            <a:avLst/>
          </a:prstGeom>
          <a:ln>
            <a:solidFill>
              <a:schemeClr val="bg1">
                <a:lumMod val="75000"/>
              </a:schemeClr>
            </a:solidFill>
          </a:ln>
        </p:spPr>
      </p:pic>
      <p:sp>
        <p:nvSpPr>
          <p:cNvPr id="30" name="TextBox 29">
            <a:extLst>
              <a:ext uri="{FF2B5EF4-FFF2-40B4-BE49-F238E27FC236}">
                <a16:creationId xmlns:a16="http://schemas.microsoft.com/office/drawing/2014/main" id="{68BD5304-EC7D-1A74-FED8-0ACFEB87AB47}"/>
              </a:ext>
            </a:extLst>
          </p:cNvPr>
          <p:cNvSpPr txBox="1"/>
          <p:nvPr/>
        </p:nvSpPr>
        <p:spPr>
          <a:xfrm>
            <a:off x="409459" y="1167493"/>
            <a:ext cx="6677140" cy="806631"/>
          </a:xfrm>
          <a:prstGeom prst="rect">
            <a:avLst/>
          </a:prstGeom>
          <a:noFill/>
        </p:spPr>
        <p:txBody>
          <a:bodyPr wrap="square">
            <a:spAutoFit/>
          </a:bodyPr>
          <a:lstStyle/>
          <a:p>
            <a:r>
              <a:rPr lang="en-US" sz="1571" b="1" i="1">
                <a:latin typeface="Barlow" panose="00000500000000000000" pitchFamily="2" charset="0"/>
                <a:ea typeface="MS PGothic"/>
              </a:rPr>
              <a:t>“The monofilament test should not be used to diagnose DPN, nor be used </a:t>
            </a:r>
            <a:br>
              <a:rPr lang="en-US" sz="1571" b="1" i="1">
                <a:latin typeface="Barlow" panose="00000500000000000000" pitchFamily="2" charset="0"/>
                <a:ea typeface="MS PGothic"/>
              </a:rPr>
            </a:br>
            <a:r>
              <a:rPr lang="en-US" sz="1571" b="1" i="1">
                <a:latin typeface="Barlow" panose="00000500000000000000" pitchFamily="2" charset="0"/>
                <a:ea typeface="MS PGothic"/>
              </a:rPr>
              <a:t>   as an inclusion tool in diabetes research.”             </a:t>
            </a:r>
            <a:br>
              <a:rPr lang="en-US" sz="1571" b="1" i="1">
                <a:latin typeface="Barlow" panose="00000500000000000000" pitchFamily="2" charset="0"/>
                <a:ea typeface="MS PGothic"/>
              </a:rPr>
            </a:br>
            <a:endParaRPr lang="en-US" sz="357" b="1" i="1">
              <a:latin typeface="Barlow" panose="00000500000000000000" pitchFamily="2" charset="0"/>
              <a:ea typeface="MS PGothic"/>
            </a:endParaRPr>
          </a:p>
          <a:p>
            <a:r>
              <a:rPr lang="en-US" sz="1143">
                <a:latin typeface="Barlow" panose="00000500000000000000" pitchFamily="2" charset="0"/>
                <a:ea typeface="MS PGothic"/>
              </a:rPr>
              <a:t>   - </a:t>
            </a:r>
            <a:r>
              <a:rPr lang="en-US" sz="1143">
                <a:latin typeface="Barlow" panose="00000500000000000000" pitchFamily="2" charset="0"/>
              </a:rPr>
              <a:t>Dunker, O et al. BMJ Open Diabetes Research &amp; Care 2023 - </a:t>
            </a:r>
            <a:r>
              <a:rPr lang="en-US" sz="1143" err="1">
                <a:latin typeface="Barlow" panose="00000500000000000000" pitchFamily="2" charset="0"/>
                <a:hlinkClick r:id="rId5"/>
              </a:rPr>
              <a:t>doi</a:t>
            </a:r>
            <a:r>
              <a:rPr lang="en-US" sz="1143">
                <a:latin typeface="Barlow" panose="00000500000000000000" pitchFamily="2" charset="0"/>
                <a:hlinkClick r:id="rId5"/>
              </a:rPr>
              <a:t>: 10.1136/bmjdrc-2023-003545</a:t>
            </a:r>
            <a:endParaRPr lang="en-US" sz="1143">
              <a:highlight>
                <a:srgbClr val="FFFF00"/>
              </a:highlight>
            </a:endParaRPr>
          </a:p>
        </p:txBody>
      </p:sp>
    </p:spTree>
    <p:extLst>
      <p:ext uri="{BB962C8B-B14F-4D97-AF65-F5344CB8AC3E}">
        <p14:creationId xmlns:p14="http://schemas.microsoft.com/office/powerpoint/2010/main" val="31905337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28974C-FAD1-B6E7-B4DC-AFB7648DCF1B}"/>
              </a:ext>
            </a:extLst>
          </p:cNvPr>
          <p:cNvSpPr/>
          <p:nvPr/>
        </p:nvSpPr>
        <p:spPr>
          <a:xfrm>
            <a:off x="0" y="1775864"/>
            <a:ext cx="2537460" cy="208454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3" name="TextBox 2">
            <a:extLst>
              <a:ext uri="{FF2B5EF4-FFF2-40B4-BE49-F238E27FC236}">
                <a16:creationId xmlns:a16="http://schemas.microsoft.com/office/drawing/2014/main" id="{153A213E-8441-B931-E6CA-CDBD964B1292}"/>
              </a:ext>
            </a:extLst>
          </p:cNvPr>
          <p:cNvSpPr txBox="1"/>
          <p:nvPr/>
        </p:nvSpPr>
        <p:spPr>
          <a:xfrm>
            <a:off x="237325" y="327747"/>
            <a:ext cx="8613509" cy="758103"/>
          </a:xfrm>
          <a:prstGeom prst="rect">
            <a:avLst/>
          </a:prstGeom>
          <a:noFill/>
        </p:spPr>
        <p:txBody>
          <a:bodyPr wrap="square" rtlCol="0">
            <a:noAutofit/>
          </a:bodyPr>
          <a:lstStyle/>
          <a:p>
            <a:pPr>
              <a:spcAft>
                <a:spcPts val="900"/>
              </a:spcAft>
              <a:defRPr/>
            </a:pPr>
            <a:r>
              <a:rPr lang="en-US" sz="2000">
                <a:latin typeface="Barlow SemiBold" panose="00000700000000000000" pitchFamily="2" charset="0"/>
              </a:rPr>
              <a:t>Traditional screening tests have low sensitivity for peripheral neuropathy compared to nerve conduction study (NCS)</a:t>
            </a:r>
          </a:p>
        </p:txBody>
      </p:sp>
      <p:sp>
        <p:nvSpPr>
          <p:cNvPr id="5" name="TextBox 4">
            <a:extLst>
              <a:ext uri="{FF2B5EF4-FFF2-40B4-BE49-F238E27FC236}">
                <a16:creationId xmlns:a16="http://schemas.microsoft.com/office/drawing/2014/main" id="{6781C6D5-59F0-3424-414C-8A57E3AF9C93}"/>
              </a:ext>
            </a:extLst>
          </p:cNvPr>
          <p:cNvSpPr txBox="1"/>
          <p:nvPr/>
        </p:nvSpPr>
        <p:spPr>
          <a:xfrm>
            <a:off x="390526" y="1900981"/>
            <a:ext cx="1998091" cy="1062786"/>
          </a:xfrm>
          <a:prstGeom prst="rect">
            <a:avLst/>
          </a:prstGeom>
          <a:noFill/>
        </p:spPr>
        <p:txBody>
          <a:bodyPr wrap="square" rtlCol="0">
            <a:noAutofit/>
          </a:bodyPr>
          <a:lstStyle/>
          <a:p>
            <a:r>
              <a:rPr lang="en-US" sz="3000">
                <a:solidFill>
                  <a:schemeClr val="accent1"/>
                </a:solidFill>
                <a:latin typeface="Barlow SemiBold" panose="00000700000000000000" pitchFamily="2" charset="0"/>
              </a:rPr>
              <a:t>3x</a:t>
            </a:r>
          </a:p>
          <a:p>
            <a:r>
              <a:rPr lang="en-US" sz="1050">
                <a:solidFill>
                  <a:schemeClr val="bg1"/>
                </a:solidFill>
                <a:latin typeface="Barlow SemiBold" panose="00000700000000000000" pitchFamily="2" charset="0"/>
              </a:rPr>
              <a:t>cases can be detected by NCS </a:t>
            </a:r>
            <a:r>
              <a:rPr lang="en-US" sz="1050">
                <a:solidFill>
                  <a:schemeClr val="bg1"/>
                </a:solidFill>
                <a:latin typeface="Barlow" panose="00000500000000000000" pitchFamily="2" charset="0"/>
              </a:rPr>
              <a:t>than by traditional methods if someone is asymptomatic.</a:t>
            </a:r>
          </a:p>
        </p:txBody>
      </p:sp>
      <p:sp>
        <p:nvSpPr>
          <p:cNvPr id="6" name="TextBox 5">
            <a:extLst>
              <a:ext uri="{FF2B5EF4-FFF2-40B4-BE49-F238E27FC236}">
                <a16:creationId xmlns:a16="http://schemas.microsoft.com/office/drawing/2014/main" id="{B54B18A5-CDA6-CFAE-EA94-C6ED13CC582B}"/>
              </a:ext>
            </a:extLst>
          </p:cNvPr>
          <p:cNvSpPr txBox="1"/>
          <p:nvPr/>
        </p:nvSpPr>
        <p:spPr>
          <a:xfrm>
            <a:off x="141869" y="4538031"/>
            <a:ext cx="4791181" cy="204107"/>
          </a:xfrm>
          <a:prstGeom prst="rect">
            <a:avLst/>
          </a:prstGeom>
          <a:noFill/>
        </p:spPr>
        <p:txBody>
          <a:bodyPr wrap="square" lIns="68580" tIns="34290" rIns="68580" bIns="34290" rtlCol="0" anchor="b">
            <a:noAutofit/>
          </a:bodyPr>
          <a:lstStyle/>
          <a:p>
            <a:r>
              <a:rPr lang="en-US" sz="800">
                <a:latin typeface="Barlow"/>
              </a:rPr>
              <a:t>Source : Perkins, et.al., Diabetes Care 2001 </a:t>
            </a:r>
            <a:r>
              <a:rPr lang="en-US" sz="800">
                <a:latin typeface="Barlow"/>
                <a:hlinkClick r:id="rId3"/>
              </a:rPr>
              <a:t>doi:10.2337/diacare.24.2.250</a:t>
            </a:r>
            <a:endParaRPr lang="en-US" sz="800">
              <a:latin typeface="Barlow"/>
            </a:endParaRPr>
          </a:p>
          <a:p>
            <a:r>
              <a:rPr lang="en-US" sz="800">
                <a:latin typeface="Barlow"/>
              </a:rPr>
              <a:t>adjusted for false positives</a:t>
            </a:r>
            <a:endParaRPr lang="en-US" sz="800">
              <a:latin typeface="Barlow" panose="00000500000000000000" pitchFamily="2" charset="0"/>
            </a:endParaRPr>
          </a:p>
        </p:txBody>
      </p:sp>
      <p:sp>
        <p:nvSpPr>
          <p:cNvPr id="8" name="TextBox 7">
            <a:extLst>
              <a:ext uri="{FF2B5EF4-FFF2-40B4-BE49-F238E27FC236}">
                <a16:creationId xmlns:a16="http://schemas.microsoft.com/office/drawing/2014/main" id="{055191DA-4181-1E65-C5D5-AB17F63B66B6}"/>
              </a:ext>
            </a:extLst>
          </p:cNvPr>
          <p:cNvSpPr txBox="1"/>
          <p:nvPr/>
        </p:nvSpPr>
        <p:spPr>
          <a:xfrm>
            <a:off x="390524" y="2996015"/>
            <a:ext cx="864229" cy="450056"/>
          </a:xfrm>
          <a:prstGeom prst="rect">
            <a:avLst/>
          </a:prstGeom>
          <a:noFill/>
        </p:spPr>
        <p:txBody>
          <a:bodyPr wrap="square" rtlCol="0">
            <a:noAutofit/>
          </a:bodyPr>
          <a:lstStyle/>
          <a:p>
            <a:r>
              <a:rPr lang="en-US" sz="2100">
                <a:solidFill>
                  <a:schemeClr val="accent1"/>
                </a:solidFill>
                <a:latin typeface="Barlow Medium" panose="00000600000000000000" pitchFamily="2" charset="0"/>
              </a:rPr>
              <a:t>54% </a:t>
            </a:r>
            <a:r>
              <a:rPr lang="en-US" sz="1050">
                <a:solidFill>
                  <a:schemeClr val="bg1"/>
                </a:solidFill>
                <a:latin typeface="Barlow SemiBold" panose="00000700000000000000" pitchFamily="2" charset="0"/>
              </a:rPr>
              <a:t>NCS </a:t>
            </a:r>
          </a:p>
        </p:txBody>
      </p:sp>
      <p:sp>
        <p:nvSpPr>
          <p:cNvPr id="9" name="TextBox 8">
            <a:extLst>
              <a:ext uri="{FF2B5EF4-FFF2-40B4-BE49-F238E27FC236}">
                <a16:creationId xmlns:a16="http://schemas.microsoft.com/office/drawing/2014/main" id="{60D9B63F-7B11-C807-6DE6-1D812A10CD80}"/>
              </a:ext>
            </a:extLst>
          </p:cNvPr>
          <p:cNvSpPr txBox="1"/>
          <p:nvPr/>
        </p:nvSpPr>
        <p:spPr>
          <a:xfrm>
            <a:off x="1469886" y="3021988"/>
            <a:ext cx="828675" cy="660797"/>
          </a:xfrm>
          <a:prstGeom prst="rect">
            <a:avLst/>
          </a:prstGeom>
          <a:noFill/>
        </p:spPr>
        <p:txBody>
          <a:bodyPr wrap="square" rtlCol="0">
            <a:noAutofit/>
          </a:bodyPr>
          <a:lstStyle/>
          <a:p>
            <a:r>
              <a:rPr lang="en-US" sz="1400">
                <a:solidFill>
                  <a:schemeClr val="accent1"/>
                </a:solidFill>
                <a:latin typeface="Barlow Medium" panose="00000600000000000000" pitchFamily="2" charset="0"/>
              </a:rPr>
              <a:t>17%</a:t>
            </a:r>
          </a:p>
          <a:p>
            <a:r>
              <a:rPr lang="en-US" sz="1050">
                <a:solidFill>
                  <a:schemeClr val="bg1"/>
                </a:solidFill>
                <a:latin typeface="Barlow SemiBold" panose="00000700000000000000" pitchFamily="2" charset="0"/>
              </a:rPr>
              <a:t>Traditional methods  </a:t>
            </a:r>
          </a:p>
        </p:txBody>
      </p:sp>
      <p:sp>
        <p:nvSpPr>
          <p:cNvPr id="10" name="Oval 9">
            <a:extLst>
              <a:ext uri="{FF2B5EF4-FFF2-40B4-BE49-F238E27FC236}">
                <a16:creationId xmlns:a16="http://schemas.microsoft.com/office/drawing/2014/main" id="{84485524-D52D-2BB0-8759-A6B1C6061719}"/>
              </a:ext>
            </a:extLst>
          </p:cNvPr>
          <p:cNvSpPr/>
          <p:nvPr/>
        </p:nvSpPr>
        <p:spPr>
          <a:xfrm>
            <a:off x="1173183" y="3074597"/>
            <a:ext cx="196452" cy="196452"/>
          </a:xfrm>
          <a:prstGeom prst="ellipse">
            <a:avLst/>
          </a:prstGeom>
          <a:solidFill>
            <a:srgbClr val="4E6C8C"/>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750">
                <a:solidFill>
                  <a:schemeClr val="bg1"/>
                </a:solidFill>
                <a:latin typeface="Barlow" panose="00000500000000000000" pitchFamily="2" charset="0"/>
              </a:rPr>
              <a:t>vs</a:t>
            </a:r>
          </a:p>
        </p:txBody>
      </p:sp>
      <p:grpSp>
        <p:nvGrpSpPr>
          <p:cNvPr id="13" name="Group 12">
            <a:extLst>
              <a:ext uri="{FF2B5EF4-FFF2-40B4-BE49-F238E27FC236}">
                <a16:creationId xmlns:a16="http://schemas.microsoft.com/office/drawing/2014/main" id="{3A2C258D-674B-42F9-964B-8F614A47688B}"/>
              </a:ext>
            </a:extLst>
          </p:cNvPr>
          <p:cNvGrpSpPr/>
          <p:nvPr/>
        </p:nvGrpSpPr>
        <p:grpSpPr>
          <a:xfrm>
            <a:off x="2752592" y="1637128"/>
            <a:ext cx="6315527" cy="2842682"/>
            <a:chOff x="2546758" y="2796840"/>
            <a:chExt cx="8337551" cy="3752814"/>
          </a:xfrm>
        </p:grpSpPr>
        <p:graphicFrame>
          <p:nvGraphicFramePr>
            <p:cNvPr id="14" name="Chart 13">
              <a:extLst>
                <a:ext uri="{FF2B5EF4-FFF2-40B4-BE49-F238E27FC236}">
                  <a16:creationId xmlns:a16="http://schemas.microsoft.com/office/drawing/2014/main" id="{D5BCCAF0-7701-FBC6-598F-30C4C9A6C10E}"/>
                </a:ext>
              </a:extLst>
            </p:cNvPr>
            <p:cNvGraphicFramePr>
              <a:graphicFrameLocks/>
            </p:cNvGraphicFramePr>
            <p:nvPr/>
          </p:nvGraphicFramePr>
          <p:xfrm>
            <a:off x="3238982" y="2796840"/>
            <a:ext cx="7645327" cy="3752814"/>
          </p:xfrm>
          <a:graphic>
            <a:graphicData uri="http://schemas.openxmlformats.org/drawingml/2006/chart">
              <c:chart xmlns:c="http://schemas.openxmlformats.org/drawingml/2006/chart" xmlns:r="http://schemas.openxmlformats.org/officeDocument/2006/relationships" r:id="rId4"/>
            </a:graphicData>
          </a:graphic>
        </p:graphicFrame>
        <p:sp>
          <p:nvSpPr>
            <p:cNvPr id="15" name="TextBox 14">
              <a:extLst>
                <a:ext uri="{FF2B5EF4-FFF2-40B4-BE49-F238E27FC236}">
                  <a16:creationId xmlns:a16="http://schemas.microsoft.com/office/drawing/2014/main" id="{906A5E9E-E14B-A1AF-C52F-9DF117B8DF71}"/>
                </a:ext>
              </a:extLst>
            </p:cNvPr>
            <p:cNvSpPr txBox="1"/>
            <p:nvPr/>
          </p:nvSpPr>
          <p:spPr>
            <a:xfrm rot="16200000">
              <a:off x="1737340" y="4050826"/>
              <a:ext cx="2302628" cy="683791"/>
            </a:xfrm>
            <a:prstGeom prst="rect">
              <a:avLst/>
            </a:prstGeom>
            <a:noFill/>
          </p:spPr>
          <p:txBody>
            <a:bodyPr wrap="square" rtlCol="0">
              <a:noAutofit/>
            </a:bodyPr>
            <a:lstStyle/>
            <a:p>
              <a:pPr algn="ctr" defTabSz="653156">
                <a:spcAft>
                  <a:spcPts val="423"/>
                </a:spcAft>
              </a:pPr>
              <a:r>
                <a:rPr lang="en-US" sz="857">
                  <a:solidFill>
                    <a:srgbClr val="2D3446">
                      <a:lumMod val="50000"/>
                    </a:srgbClr>
                  </a:solidFill>
                  <a:latin typeface="Barlow SemiBold" panose="00000700000000000000" pitchFamily="2" charset="0"/>
                </a:rPr>
                <a:t>% Detected</a:t>
              </a:r>
            </a:p>
            <a:p>
              <a:pPr algn="ctr" defTabSz="653156">
                <a:spcAft>
                  <a:spcPts val="423"/>
                </a:spcAft>
              </a:pPr>
              <a:r>
                <a:rPr lang="en-US" sz="714">
                  <a:solidFill>
                    <a:srgbClr val="2D3446">
                      <a:lumMod val="50000"/>
                    </a:srgbClr>
                  </a:solidFill>
                  <a:latin typeface="Barlow" panose="00000500000000000000" pitchFamily="2" charset="0"/>
                </a:rPr>
                <a:t>(corrected for false positive rate)</a:t>
              </a:r>
            </a:p>
          </p:txBody>
        </p:sp>
        <p:sp>
          <p:nvSpPr>
            <p:cNvPr id="16" name="TextBox 15">
              <a:extLst>
                <a:ext uri="{FF2B5EF4-FFF2-40B4-BE49-F238E27FC236}">
                  <a16:creationId xmlns:a16="http://schemas.microsoft.com/office/drawing/2014/main" id="{C1626F4C-A7D9-25B4-7C4E-95D61B9B9BA2}"/>
                </a:ext>
              </a:extLst>
            </p:cNvPr>
            <p:cNvSpPr txBox="1"/>
            <p:nvPr/>
          </p:nvSpPr>
          <p:spPr>
            <a:xfrm>
              <a:off x="2986292" y="5707518"/>
              <a:ext cx="457982" cy="267156"/>
            </a:xfrm>
            <a:prstGeom prst="rect">
              <a:avLst/>
            </a:prstGeom>
            <a:noFill/>
          </p:spPr>
          <p:txBody>
            <a:bodyPr wrap="square" rtlCol="0" anchor="ctr">
              <a:noAutofit/>
            </a:bodyPr>
            <a:lstStyle/>
            <a:p>
              <a:pPr algn="r" defTabSz="653156">
                <a:spcAft>
                  <a:spcPts val="846"/>
                </a:spcAft>
              </a:pPr>
              <a:r>
                <a:rPr lang="en-US" sz="675">
                  <a:solidFill>
                    <a:prstClr val="white">
                      <a:lumMod val="75000"/>
                    </a:prstClr>
                  </a:solidFill>
                  <a:latin typeface="Barlow" panose="00000500000000000000" pitchFamily="2" charset="0"/>
                </a:rPr>
                <a:t>0</a:t>
              </a:r>
            </a:p>
          </p:txBody>
        </p:sp>
        <p:sp>
          <p:nvSpPr>
            <p:cNvPr id="17" name="TextBox 16">
              <a:extLst>
                <a:ext uri="{FF2B5EF4-FFF2-40B4-BE49-F238E27FC236}">
                  <a16:creationId xmlns:a16="http://schemas.microsoft.com/office/drawing/2014/main" id="{D27DC958-5538-F150-5BE0-AEE0C135D315}"/>
                </a:ext>
              </a:extLst>
            </p:cNvPr>
            <p:cNvSpPr txBox="1"/>
            <p:nvPr/>
          </p:nvSpPr>
          <p:spPr>
            <a:xfrm>
              <a:off x="2986292" y="4547746"/>
              <a:ext cx="457982" cy="267156"/>
            </a:xfrm>
            <a:prstGeom prst="rect">
              <a:avLst/>
            </a:prstGeom>
            <a:noFill/>
          </p:spPr>
          <p:txBody>
            <a:bodyPr wrap="square" rtlCol="0" anchor="ctr">
              <a:noAutofit/>
            </a:bodyPr>
            <a:lstStyle/>
            <a:p>
              <a:pPr algn="r" defTabSz="653156">
                <a:spcAft>
                  <a:spcPts val="846"/>
                </a:spcAft>
              </a:pPr>
              <a:r>
                <a:rPr lang="en-US" sz="675">
                  <a:solidFill>
                    <a:prstClr val="white">
                      <a:lumMod val="75000"/>
                    </a:prstClr>
                  </a:solidFill>
                  <a:latin typeface="Barlow" panose="00000500000000000000" pitchFamily="2" charset="0"/>
                </a:rPr>
                <a:t>40</a:t>
              </a:r>
            </a:p>
          </p:txBody>
        </p:sp>
        <p:sp>
          <p:nvSpPr>
            <p:cNvPr id="18" name="TextBox 17">
              <a:extLst>
                <a:ext uri="{FF2B5EF4-FFF2-40B4-BE49-F238E27FC236}">
                  <a16:creationId xmlns:a16="http://schemas.microsoft.com/office/drawing/2014/main" id="{0B8BCEBD-89AD-F8A1-354B-C6DA5D4A03FE}"/>
                </a:ext>
              </a:extLst>
            </p:cNvPr>
            <p:cNvSpPr txBox="1"/>
            <p:nvPr/>
          </p:nvSpPr>
          <p:spPr>
            <a:xfrm>
              <a:off x="2986292" y="3409237"/>
              <a:ext cx="457982" cy="267156"/>
            </a:xfrm>
            <a:prstGeom prst="rect">
              <a:avLst/>
            </a:prstGeom>
            <a:noFill/>
          </p:spPr>
          <p:txBody>
            <a:bodyPr wrap="square" rtlCol="0" anchor="ctr">
              <a:noAutofit/>
            </a:bodyPr>
            <a:lstStyle/>
            <a:p>
              <a:pPr algn="r" defTabSz="653156">
                <a:spcAft>
                  <a:spcPts val="846"/>
                </a:spcAft>
              </a:pPr>
              <a:r>
                <a:rPr lang="en-US" sz="675">
                  <a:solidFill>
                    <a:prstClr val="white">
                      <a:lumMod val="75000"/>
                    </a:prstClr>
                  </a:solidFill>
                  <a:latin typeface="Barlow" panose="00000500000000000000" pitchFamily="2" charset="0"/>
                </a:rPr>
                <a:t>80</a:t>
              </a:r>
            </a:p>
          </p:txBody>
        </p:sp>
        <p:sp>
          <p:nvSpPr>
            <p:cNvPr id="19" name="TextBox 18">
              <a:extLst>
                <a:ext uri="{FF2B5EF4-FFF2-40B4-BE49-F238E27FC236}">
                  <a16:creationId xmlns:a16="http://schemas.microsoft.com/office/drawing/2014/main" id="{743A6F0D-E820-FFDB-2438-F9B8B3BCBE66}"/>
                </a:ext>
              </a:extLst>
            </p:cNvPr>
            <p:cNvSpPr txBox="1"/>
            <p:nvPr/>
          </p:nvSpPr>
          <p:spPr>
            <a:xfrm>
              <a:off x="2986292" y="2893148"/>
              <a:ext cx="457982" cy="267156"/>
            </a:xfrm>
            <a:prstGeom prst="rect">
              <a:avLst/>
            </a:prstGeom>
            <a:noFill/>
          </p:spPr>
          <p:txBody>
            <a:bodyPr wrap="square" rtlCol="0" anchor="ctr">
              <a:noAutofit/>
            </a:bodyPr>
            <a:lstStyle/>
            <a:p>
              <a:pPr algn="r" defTabSz="653156">
                <a:spcAft>
                  <a:spcPts val="846"/>
                </a:spcAft>
              </a:pPr>
              <a:r>
                <a:rPr lang="en-US" sz="675">
                  <a:solidFill>
                    <a:prstClr val="white">
                      <a:lumMod val="75000"/>
                    </a:prstClr>
                  </a:solidFill>
                  <a:latin typeface="Barlow" panose="00000500000000000000" pitchFamily="2" charset="0"/>
                </a:rPr>
                <a:t>100</a:t>
              </a:r>
            </a:p>
          </p:txBody>
        </p:sp>
        <p:sp>
          <p:nvSpPr>
            <p:cNvPr id="20" name="TextBox 19">
              <a:extLst>
                <a:ext uri="{FF2B5EF4-FFF2-40B4-BE49-F238E27FC236}">
                  <a16:creationId xmlns:a16="http://schemas.microsoft.com/office/drawing/2014/main" id="{F9F8AC2A-C2BF-979A-0EB8-13ADA65E4A4F}"/>
                </a:ext>
              </a:extLst>
            </p:cNvPr>
            <p:cNvSpPr txBox="1"/>
            <p:nvPr/>
          </p:nvSpPr>
          <p:spPr>
            <a:xfrm>
              <a:off x="2986292" y="3978492"/>
              <a:ext cx="457982" cy="267156"/>
            </a:xfrm>
            <a:prstGeom prst="rect">
              <a:avLst/>
            </a:prstGeom>
            <a:noFill/>
          </p:spPr>
          <p:txBody>
            <a:bodyPr wrap="square" rtlCol="0" anchor="ctr">
              <a:noAutofit/>
            </a:bodyPr>
            <a:lstStyle/>
            <a:p>
              <a:pPr algn="r" defTabSz="653156">
                <a:spcAft>
                  <a:spcPts val="846"/>
                </a:spcAft>
              </a:pPr>
              <a:r>
                <a:rPr lang="en-US" sz="675">
                  <a:solidFill>
                    <a:prstClr val="white">
                      <a:lumMod val="75000"/>
                    </a:prstClr>
                  </a:solidFill>
                  <a:latin typeface="Barlow" panose="00000500000000000000" pitchFamily="2" charset="0"/>
                </a:rPr>
                <a:t>60</a:t>
              </a:r>
            </a:p>
          </p:txBody>
        </p:sp>
        <p:sp>
          <p:nvSpPr>
            <p:cNvPr id="21" name="TextBox 20">
              <a:extLst>
                <a:ext uri="{FF2B5EF4-FFF2-40B4-BE49-F238E27FC236}">
                  <a16:creationId xmlns:a16="http://schemas.microsoft.com/office/drawing/2014/main" id="{3B07D464-9EEE-9B55-1BF2-08FC066FA7AE}"/>
                </a:ext>
              </a:extLst>
            </p:cNvPr>
            <p:cNvSpPr txBox="1"/>
            <p:nvPr/>
          </p:nvSpPr>
          <p:spPr>
            <a:xfrm>
              <a:off x="2986292" y="5148899"/>
              <a:ext cx="457982" cy="267156"/>
            </a:xfrm>
            <a:prstGeom prst="rect">
              <a:avLst/>
            </a:prstGeom>
            <a:noFill/>
          </p:spPr>
          <p:txBody>
            <a:bodyPr wrap="square" rtlCol="0" anchor="ctr">
              <a:noAutofit/>
            </a:bodyPr>
            <a:lstStyle/>
            <a:p>
              <a:pPr algn="r" defTabSz="653156">
                <a:spcAft>
                  <a:spcPts val="846"/>
                </a:spcAft>
              </a:pPr>
              <a:r>
                <a:rPr lang="en-US" sz="675">
                  <a:solidFill>
                    <a:prstClr val="white">
                      <a:lumMod val="75000"/>
                    </a:prstClr>
                  </a:solidFill>
                  <a:latin typeface="Barlow" panose="00000500000000000000" pitchFamily="2" charset="0"/>
                </a:rPr>
                <a:t>20</a:t>
              </a:r>
            </a:p>
          </p:txBody>
        </p:sp>
        <p:sp>
          <p:nvSpPr>
            <p:cNvPr id="22" name="TextBox 21">
              <a:extLst>
                <a:ext uri="{FF2B5EF4-FFF2-40B4-BE49-F238E27FC236}">
                  <a16:creationId xmlns:a16="http://schemas.microsoft.com/office/drawing/2014/main" id="{D19A4273-49C6-F03C-AD74-A8F29AA1253C}"/>
                </a:ext>
              </a:extLst>
            </p:cNvPr>
            <p:cNvSpPr txBox="1"/>
            <p:nvPr/>
          </p:nvSpPr>
          <p:spPr>
            <a:xfrm>
              <a:off x="3244171" y="3276117"/>
              <a:ext cx="1120145" cy="401370"/>
            </a:xfrm>
            <a:prstGeom prst="rect">
              <a:avLst/>
            </a:prstGeom>
            <a:noFill/>
          </p:spPr>
          <p:txBody>
            <a:bodyPr wrap="square" rtlCol="0">
              <a:noAutofit/>
            </a:bodyPr>
            <a:lstStyle/>
            <a:p>
              <a:pPr algn="ctr" defTabSz="653156">
                <a:lnSpc>
                  <a:spcPct val="90000"/>
                </a:lnSpc>
              </a:pPr>
              <a:r>
                <a:rPr lang="en-US" sz="786">
                  <a:solidFill>
                    <a:srgbClr val="2D3446">
                      <a:lumMod val="50000"/>
                    </a:srgbClr>
                  </a:solidFill>
                  <a:latin typeface="Barlow" panose="00000500000000000000" pitchFamily="2" charset="0"/>
                </a:rPr>
                <a:t>Nerve Conduction</a:t>
              </a:r>
            </a:p>
          </p:txBody>
        </p:sp>
        <p:sp>
          <p:nvSpPr>
            <p:cNvPr id="23" name="TextBox 22">
              <a:extLst>
                <a:ext uri="{FF2B5EF4-FFF2-40B4-BE49-F238E27FC236}">
                  <a16:creationId xmlns:a16="http://schemas.microsoft.com/office/drawing/2014/main" id="{22746927-B053-9C33-10DE-1C75DD178074}"/>
                </a:ext>
              </a:extLst>
            </p:cNvPr>
            <p:cNvSpPr txBox="1"/>
            <p:nvPr/>
          </p:nvSpPr>
          <p:spPr>
            <a:xfrm>
              <a:off x="3976251" y="4300687"/>
              <a:ext cx="1120145" cy="550837"/>
            </a:xfrm>
            <a:prstGeom prst="rect">
              <a:avLst/>
            </a:prstGeom>
            <a:noFill/>
          </p:spPr>
          <p:txBody>
            <a:bodyPr wrap="square" rtlCol="0">
              <a:noAutofit/>
            </a:bodyPr>
            <a:lstStyle/>
            <a:p>
              <a:pPr algn="ctr" defTabSz="653156">
                <a:lnSpc>
                  <a:spcPct val="90000"/>
                </a:lnSpc>
              </a:pPr>
              <a:r>
                <a:rPr lang="en-US" sz="786">
                  <a:solidFill>
                    <a:srgbClr val="2D3446">
                      <a:lumMod val="50000"/>
                    </a:srgbClr>
                  </a:solidFill>
                  <a:latin typeface="Barlow" panose="00000500000000000000" pitchFamily="2" charset="0"/>
                </a:rPr>
                <a:t>Traditional Testing</a:t>
              </a:r>
            </a:p>
            <a:p>
              <a:pPr algn="ctr" defTabSz="653156">
                <a:lnSpc>
                  <a:spcPct val="90000"/>
                </a:lnSpc>
              </a:pPr>
              <a:r>
                <a:rPr lang="en-US" sz="786">
                  <a:solidFill>
                    <a:srgbClr val="2D3446">
                      <a:lumMod val="50000"/>
                    </a:srgbClr>
                  </a:solidFill>
                  <a:latin typeface="Barlow" panose="00000500000000000000" pitchFamily="2" charset="0"/>
                </a:rPr>
                <a:t>Methods</a:t>
              </a:r>
            </a:p>
          </p:txBody>
        </p:sp>
        <p:sp>
          <p:nvSpPr>
            <p:cNvPr id="24" name="Right Brace 23">
              <a:extLst>
                <a:ext uri="{FF2B5EF4-FFF2-40B4-BE49-F238E27FC236}">
                  <a16:creationId xmlns:a16="http://schemas.microsoft.com/office/drawing/2014/main" id="{74AB7685-887C-5699-238C-8322AE712092}"/>
                </a:ext>
              </a:extLst>
            </p:cNvPr>
            <p:cNvSpPr/>
            <p:nvPr/>
          </p:nvSpPr>
          <p:spPr>
            <a:xfrm rot="16200000">
              <a:off x="4458466" y="4545464"/>
              <a:ext cx="155714" cy="774044"/>
            </a:xfrm>
            <a:prstGeom prst="rightBrac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653156"/>
              <a:endParaRPr lang="en-US" sz="857">
                <a:solidFill>
                  <a:srgbClr val="2D3446"/>
                </a:solidFill>
                <a:latin typeface="Calibri"/>
              </a:endParaRPr>
            </a:p>
          </p:txBody>
        </p:sp>
        <p:grpSp>
          <p:nvGrpSpPr>
            <p:cNvPr id="25" name="Group 24">
              <a:extLst>
                <a:ext uri="{FF2B5EF4-FFF2-40B4-BE49-F238E27FC236}">
                  <a16:creationId xmlns:a16="http://schemas.microsoft.com/office/drawing/2014/main" id="{CB9B7A33-5650-25C4-E917-E89548CF50C8}"/>
                </a:ext>
              </a:extLst>
            </p:cNvPr>
            <p:cNvGrpSpPr/>
            <p:nvPr/>
          </p:nvGrpSpPr>
          <p:grpSpPr>
            <a:xfrm>
              <a:off x="3703660" y="3702664"/>
              <a:ext cx="201168" cy="286461"/>
              <a:chOff x="3703660" y="3702664"/>
              <a:chExt cx="201168" cy="286461"/>
            </a:xfrm>
          </p:grpSpPr>
          <p:sp>
            <p:nvSpPr>
              <p:cNvPr id="26" name="Freeform: Shape 25">
                <a:extLst>
                  <a:ext uri="{FF2B5EF4-FFF2-40B4-BE49-F238E27FC236}">
                    <a16:creationId xmlns:a16="http://schemas.microsoft.com/office/drawing/2014/main" id="{D7D39F58-AD5E-4A90-E54E-145ED4C5F9B1}"/>
                  </a:ext>
                </a:extLst>
              </p:cNvPr>
              <p:cNvSpPr/>
              <p:nvPr/>
            </p:nvSpPr>
            <p:spPr>
              <a:xfrm rot="16200000">
                <a:off x="3753952" y="3652372"/>
                <a:ext cx="100584" cy="201168"/>
              </a:xfrm>
              <a:custGeom>
                <a:avLst/>
                <a:gdLst>
                  <a:gd name="connsiteX0" fmla="*/ 83379 w 116643"/>
                  <a:gd name="connsiteY0" fmla="*/ 71619 h 233868"/>
                  <a:gd name="connsiteX1" fmla="*/ 37394 w 116643"/>
                  <a:gd name="connsiteY1" fmla="*/ 17083 h 233868"/>
                  <a:gd name="connsiteX2" fmla="*/ 26860 w 116643"/>
                  <a:gd name="connsiteY2" fmla="*/ 4586 h 233868"/>
                  <a:gd name="connsiteX3" fmla="*/ 4606 w 116643"/>
                  <a:gd name="connsiteY3" fmla="*/ 4586 h 233868"/>
                  <a:gd name="connsiteX4" fmla="*/ 4606 w 116643"/>
                  <a:gd name="connsiteY4" fmla="*/ 26840 h 233868"/>
                  <a:gd name="connsiteX5" fmla="*/ 33468 w 116643"/>
                  <a:gd name="connsiteY5" fmla="*/ 61066 h 233868"/>
                  <a:gd name="connsiteX6" fmla="*/ 79453 w 116643"/>
                  <a:gd name="connsiteY6" fmla="*/ 115602 h 233868"/>
                  <a:gd name="connsiteX7" fmla="*/ 80600 w 116643"/>
                  <a:gd name="connsiteY7" fmla="*/ 116963 h 233868"/>
                  <a:gd name="connsiteX8" fmla="*/ 61125 w 116643"/>
                  <a:gd name="connsiteY8" fmla="*/ 140052 h 233868"/>
                  <a:gd name="connsiteX9" fmla="*/ 15140 w 116643"/>
                  <a:gd name="connsiteY9" fmla="*/ 194589 h 233868"/>
                  <a:gd name="connsiteX10" fmla="*/ 4606 w 116643"/>
                  <a:gd name="connsiteY10" fmla="*/ 207086 h 233868"/>
                  <a:gd name="connsiteX11" fmla="*/ 0 w 116643"/>
                  <a:gd name="connsiteY11" fmla="*/ 218203 h 233868"/>
                  <a:gd name="connsiteX12" fmla="*/ 4606 w 116643"/>
                  <a:gd name="connsiteY12" fmla="*/ 229320 h 233868"/>
                  <a:gd name="connsiteX13" fmla="*/ 26860 w 116643"/>
                  <a:gd name="connsiteY13" fmla="*/ 229320 h 233868"/>
                  <a:gd name="connsiteX14" fmla="*/ 55722 w 116643"/>
                  <a:gd name="connsiteY14" fmla="*/ 195094 h 233868"/>
                  <a:gd name="connsiteX15" fmla="*/ 101707 w 116643"/>
                  <a:gd name="connsiteY15" fmla="*/ 140558 h 233868"/>
                  <a:gd name="connsiteX16" fmla="*/ 112241 w 116643"/>
                  <a:gd name="connsiteY16" fmla="*/ 128061 h 233868"/>
                  <a:gd name="connsiteX17" fmla="*/ 112241 w 116643"/>
                  <a:gd name="connsiteY17" fmla="*/ 105807 h 233868"/>
                  <a:gd name="connsiteX18" fmla="*/ 83379 w 116643"/>
                  <a:gd name="connsiteY18" fmla="*/ 71580 h 233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6643" h="233868">
                    <a:moveTo>
                      <a:pt x="83379" y="71619"/>
                    </a:moveTo>
                    <a:cubicBezTo>
                      <a:pt x="68044" y="53447"/>
                      <a:pt x="52729" y="35255"/>
                      <a:pt x="37394" y="17083"/>
                    </a:cubicBezTo>
                    <a:cubicBezTo>
                      <a:pt x="33876" y="12924"/>
                      <a:pt x="30378" y="8745"/>
                      <a:pt x="26860" y="4586"/>
                    </a:cubicBezTo>
                    <a:cubicBezTo>
                      <a:pt x="21535" y="-1731"/>
                      <a:pt x="10029" y="-1323"/>
                      <a:pt x="4606" y="4586"/>
                    </a:cubicBezTo>
                    <a:cubicBezTo>
                      <a:pt x="-1555" y="11310"/>
                      <a:pt x="-1069" y="20095"/>
                      <a:pt x="4606" y="26840"/>
                    </a:cubicBezTo>
                    <a:cubicBezTo>
                      <a:pt x="14227" y="38248"/>
                      <a:pt x="23847" y="49657"/>
                      <a:pt x="33468" y="61066"/>
                    </a:cubicBezTo>
                    <a:cubicBezTo>
                      <a:pt x="48803" y="79238"/>
                      <a:pt x="64118" y="97430"/>
                      <a:pt x="79453" y="115602"/>
                    </a:cubicBezTo>
                    <a:cubicBezTo>
                      <a:pt x="79842" y="116049"/>
                      <a:pt x="80230" y="116516"/>
                      <a:pt x="80600" y="116963"/>
                    </a:cubicBezTo>
                    <a:cubicBezTo>
                      <a:pt x="74108" y="124659"/>
                      <a:pt x="67617" y="132356"/>
                      <a:pt x="61125" y="140052"/>
                    </a:cubicBezTo>
                    <a:cubicBezTo>
                      <a:pt x="45790" y="158225"/>
                      <a:pt x="30475" y="176416"/>
                      <a:pt x="15140" y="194589"/>
                    </a:cubicBezTo>
                    <a:cubicBezTo>
                      <a:pt x="11622" y="198748"/>
                      <a:pt x="8124" y="202927"/>
                      <a:pt x="4606" y="207086"/>
                    </a:cubicBezTo>
                    <a:cubicBezTo>
                      <a:pt x="1866" y="210332"/>
                      <a:pt x="0" y="213811"/>
                      <a:pt x="0" y="218203"/>
                    </a:cubicBezTo>
                    <a:cubicBezTo>
                      <a:pt x="0" y="222071"/>
                      <a:pt x="1710" y="226677"/>
                      <a:pt x="4606" y="229320"/>
                    </a:cubicBezTo>
                    <a:cubicBezTo>
                      <a:pt x="10456" y="234685"/>
                      <a:pt x="21185" y="236045"/>
                      <a:pt x="26860" y="229320"/>
                    </a:cubicBezTo>
                    <a:cubicBezTo>
                      <a:pt x="36481" y="217912"/>
                      <a:pt x="46101" y="206503"/>
                      <a:pt x="55722" y="195094"/>
                    </a:cubicBezTo>
                    <a:cubicBezTo>
                      <a:pt x="71057" y="176922"/>
                      <a:pt x="86372" y="158730"/>
                      <a:pt x="101707" y="140558"/>
                    </a:cubicBezTo>
                    <a:cubicBezTo>
                      <a:pt x="105225" y="136398"/>
                      <a:pt x="108723" y="132220"/>
                      <a:pt x="112241" y="128061"/>
                    </a:cubicBezTo>
                    <a:cubicBezTo>
                      <a:pt x="118091" y="121122"/>
                      <a:pt x="118130" y="112784"/>
                      <a:pt x="112241" y="105807"/>
                    </a:cubicBezTo>
                    <a:cubicBezTo>
                      <a:pt x="102620" y="94398"/>
                      <a:pt x="93000" y="82989"/>
                      <a:pt x="83379" y="71580"/>
                    </a:cubicBezTo>
                    <a:close/>
                  </a:path>
                </a:pathLst>
              </a:custGeom>
              <a:solidFill>
                <a:schemeClr val="accent1"/>
              </a:solidFill>
              <a:ln w="1944" cap="flat">
                <a:noFill/>
                <a:prstDash val="solid"/>
                <a:miter/>
              </a:ln>
            </p:spPr>
            <p:txBody>
              <a:bodyPr rtlCol="0" anchor="ctr"/>
              <a:lstStyle/>
              <a:p>
                <a:pPr defTabSz="653156"/>
                <a:endParaRPr lang="en-US" sz="857">
                  <a:solidFill>
                    <a:srgbClr val="2D3446"/>
                  </a:solidFill>
                  <a:latin typeface="Calibri"/>
                </a:endParaRPr>
              </a:p>
            </p:txBody>
          </p:sp>
          <p:cxnSp>
            <p:nvCxnSpPr>
              <p:cNvPr id="27" name="Straight Arrow Connector 26">
                <a:extLst>
                  <a:ext uri="{FF2B5EF4-FFF2-40B4-BE49-F238E27FC236}">
                    <a16:creationId xmlns:a16="http://schemas.microsoft.com/office/drawing/2014/main" id="{189B927A-D16D-62C8-5C14-9EA9F4B4B1E6}"/>
                  </a:ext>
                </a:extLst>
              </p:cNvPr>
              <p:cNvCxnSpPr>
                <a:cxnSpLocks/>
              </p:cNvCxnSpPr>
              <p:nvPr/>
            </p:nvCxnSpPr>
            <p:spPr>
              <a:xfrm flipV="1">
                <a:off x="3805146" y="3764406"/>
                <a:ext cx="0" cy="224719"/>
              </a:xfrm>
              <a:prstGeom prst="straightConnector1">
                <a:avLst/>
              </a:prstGeom>
              <a:ln w="28575" cap="rnd">
                <a:solidFill>
                  <a:schemeClr val="accent1">
                    <a:lumMod val="40000"/>
                    <a:lumOff val="60000"/>
                  </a:schemeClr>
                </a:solidFill>
                <a:headEnd type="none"/>
                <a:tailEnd type="arrow" w="lg" len="sm"/>
              </a:ln>
              <a:effectLst/>
            </p:spPr>
            <p:style>
              <a:lnRef idx="2">
                <a:schemeClr val="accent1"/>
              </a:lnRef>
              <a:fillRef idx="0">
                <a:schemeClr val="accent1"/>
              </a:fillRef>
              <a:effectRef idx="1">
                <a:schemeClr val="accent1"/>
              </a:effectRef>
              <a:fontRef idx="minor">
                <a:schemeClr val="tx1"/>
              </a:fontRef>
            </p:style>
          </p:cxnSp>
        </p:grpSp>
      </p:grpSp>
      <p:sp>
        <p:nvSpPr>
          <p:cNvPr id="28" name="TextBox 27">
            <a:extLst>
              <a:ext uri="{FF2B5EF4-FFF2-40B4-BE49-F238E27FC236}">
                <a16:creationId xmlns:a16="http://schemas.microsoft.com/office/drawing/2014/main" id="{BB30F988-D306-CB43-9FD6-42BC9954E199}"/>
              </a:ext>
            </a:extLst>
          </p:cNvPr>
          <p:cNvSpPr txBox="1"/>
          <p:nvPr/>
        </p:nvSpPr>
        <p:spPr>
          <a:xfrm>
            <a:off x="237325" y="1059588"/>
            <a:ext cx="7674678" cy="369332"/>
          </a:xfrm>
          <a:prstGeom prst="rect">
            <a:avLst/>
          </a:prstGeom>
          <a:noFill/>
        </p:spPr>
        <p:txBody>
          <a:bodyPr wrap="square">
            <a:spAutoFit/>
          </a:bodyPr>
          <a:lstStyle/>
          <a:p>
            <a:pPr>
              <a:spcAft>
                <a:spcPts val="900"/>
              </a:spcAft>
              <a:defRPr/>
            </a:pPr>
            <a:r>
              <a:rPr lang="en-US" sz="1800" i="1">
                <a:latin typeface="Barlow" panose="00000500000000000000" pitchFamily="2" charset="0"/>
              </a:rPr>
              <a:t>Traditional methods</a:t>
            </a:r>
            <a:r>
              <a:rPr lang="en-US" i="1">
                <a:latin typeface="Barlow" panose="00000500000000000000" pitchFamily="2" charset="0"/>
              </a:rPr>
              <a:t> may miss most mild and asymptomatic cases</a:t>
            </a:r>
            <a:endParaRPr lang="en-US" sz="1800" i="1">
              <a:latin typeface="Barlow" panose="00000500000000000000" pitchFamily="2" charset="0"/>
            </a:endParaRPr>
          </a:p>
        </p:txBody>
      </p:sp>
    </p:spTree>
    <p:extLst>
      <p:ext uri="{BB962C8B-B14F-4D97-AF65-F5344CB8AC3E}">
        <p14:creationId xmlns:p14="http://schemas.microsoft.com/office/powerpoint/2010/main" val="17899481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DBBAD-14DF-6677-BF02-06A4A86C8843}"/>
              </a:ext>
            </a:extLst>
          </p:cNvPr>
          <p:cNvSpPr>
            <a:spLocks noGrp="1"/>
          </p:cNvSpPr>
          <p:nvPr>
            <p:ph type="title" idx="4294967295"/>
          </p:nvPr>
        </p:nvSpPr>
        <p:spPr>
          <a:xfrm>
            <a:off x="263072" y="342410"/>
            <a:ext cx="8645071" cy="703481"/>
          </a:xfrm>
          <a:prstGeom prst="rect">
            <a:avLst/>
          </a:prstGeom>
        </p:spPr>
        <p:txBody>
          <a:bodyPr/>
          <a:lstStyle/>
          <a:p>
            <a:r>
              <a:rPr lang="en-US" sz="2143" dirty="0">
                <a:solidFill>
                  <a:schemeClr val="tx1"/>
                </a:solidFill>
                <a:latin typeface="Barlow SemiBold" panose="00000700000000000000" pitchFamily="2" charset="0"/>
                <a:ea typeface="MS PGothic"/>
              </a:rPr>
              <a:t>New Study Demonstrates </a:t>
            </a:r>
            <a:r>
              <a:rPr lang="en-US" sz="2143" dirty="0">
                <a:solidFill>
                  <a:schemeClr val="accent1"/>
                </a:solidFill>
                <a:latin typeface="Barlow SemiBold" panose="00000700000000000000" pitchFamily="2" charset="0"/>
                <a:ea typeface="MS PGothic"/>
              </a:rPr>
              <a:t>Accuracy of DPNCheck’s Point-of-Care NCS </a:t>
            </a:r>
            <a:br>
              <a:rPr lang="en-US" sz="2143" dirty="0">
                <a:solidFill>
                  <a:schemeClr val="tx1"/>
                </a:solidFill>
                <a:latin typeface="Barlow SemiBold" panose="00000700000000000000" pitchFamily="2" charset="0"/>
                <a:ea typeface="MS PGothic"/>
              </a:rPr>
            </a:br>
            <a:r>
              <a:rPr lang="en-US" sz="2143" dirty="0">
                <a:solidFill>
                  <a:schemeClr val="tx1"/>
                </a:solidFill>
                <a:latin typeface="Barlow SemiBold" panose="00000700000000000000" pitchFamily="2" charset="0"/>
                <a:ea typeface="MS PGothic"/>
              </a:rPr>
              <a:t>vs. traditional NCS in the Diagnosis of Diabetic Polyneuropathy (DPN)</a:t>
            </a:r>
            <a:endParaRPr lang="en-US" sz="2143" dirty="0">
              <a:latin typeface="Barlow" panose="00000500000000000000" pitchFamily="2" charset="0"/>
              <a:ea typeface="MS PGothic"/>
            </a:endParaRPr>
          </a:p>
        </p:txBody>
      </p:sp>
      <p:sp>
        <p:nvSpPr>
          <p:cNvPr id="3" name="Content Placeholder 2">
            <a:extLst>
              <a:ext uri="{FF2B5EF4-FFF2-40B4-BE49-F238E27FC236}">
                <a16:creationId xmlns:a16="http://schemas.microsoft.com/office/drawing/2014/main" id="{3CC76E23-BC7C-9902-212D-AF86B7687AA6}"/>
              </a:ext>
            </a:extLst>
          </p:cNvPr>
          <p:cNvSpPr>
            <a:spLocks noGrp="1"/>
          </p:cNvSpPr>
          <p:nvPr>
            <p:ph idx="4294967295"/>
          </p:nvPr>
        </p:nvSpPr>
        <p:spPr>
          <a:xfrm>
            <a:off x="356975" y="2050487"/>
            <a:ext cx="4215024" cy="2685728"/>
          </a:xfrm>
          <a:prstGeom prst="rect">
            <a:avLst/>
          </a:prstGeom>
        </p:spPr>
        <p:txBody>
          <a:bodyPr>
            <a:noAutofit/>
          </a:bodyPr>
          <a:lstStyle/>
          <a:p>
            <a:pPr marL="163289" indent="-163289">
              <a:spcBef>
                <a:spcPts val="0"/>
              </a:spcBef>
              <a:spcAft>
                <a:spcPts val="857"/>
              </a:spcAft>
            </a:pPr>
            <a:r>
              <a:rPr lang="en-US" sz="1143" dirty="0">
                <a:solidFill>
                  <a:schemeClr val="tx1"/>
                </a:solidFill>
                <a:latin typeface="Barlow" panose="00000500000000000000" pitchFamily="2" charset="0"/>
              </a:rPr>
              <a:t>Study goal was to establish if two simple point-of-care tests could reproduce results derived from more resource-intensive nerve conduction studies (NCS), considered gold standard.</a:t>
            </a:r>
          </a:p>
          <a:p>
            <a:pPr marL="163289" indent="-163289">
              <a:spcBef>
                <a:spcPts val="0"/>
              </a:spcBef>
              <a:spcAft>
                <a:spcPts val="857"/>
              </a:spcAft>
            </a:pPr>
            <a:r>
              <a:rPr lang="en-US" sz="1143" dirty="0">
                <a:solidFill>
                  <a:schemeClr val="tx1"/>
                </a:solidFill>
                <a:latin typeface="Barlow" panose="00000500000000000000" pitchFamily="2" charset="0"/>
                <a:ea typeface="Calibri" panose="020F0502020204030204" pitchFamily="34" charset="0"/>
              </a:rPr>
              <a:t>167 subjects with type 1 and type 2 diabetes were tested with the DPNCheck and an EKG (reporting CVR-R*). </a:t>
            </a:r>
            <a:r>
              <a:rPr lang="en-US" sz="1143" dirty="0">
                <a:solidFill>
                  <a:schemeClr val="tx1"/>
                </a:solidFill>
                <a:latin typeface="Barlow" panose="00000500000000000000" pitchFamily="2" charset="0"/>
              </a:rPr>
              <a:t>A combination of two tests was intended to capture signs of sensorimotor (DPNCheck) and autonomic (CVR-R) neuropathy.</a:t>
            </a:r>
          </a:p>
          <a:p>
            <a:pPr marL="163289" indent="-163289">
              <a:spcBef>
                <a:spcPts val="0"/>
              </a:spcBef>
              <a:spcAft>
                <a:spcPts val="857"/>
              </a:spcAft>
            </a:pPr>
            <a:r>
              <a:rPr lang="en-US" sz="1143" dirty="0">
                <a:solidFill>
                  <a:schemeClr val="tx1"/>
                </a:solidFill>
                <a:latin typeface="Barlow" panose="00000500000000000000" pitchFamily="2" charset="0"/>
              </a:rPr>
              <a:t>The predictive results from the two point-of-care tests exhibited good diagnostic accuracy: The area under the curve in receiver operating characteristic (ROC) analysis was 0.88.</a:t>
            </a:r>
          </a:p>
        </p:txBody>
      </p:sp>
      <p:sp>
        <p:nvSpPr>
          <p:cNvPr id="10" name="Rectangle: Rounded Corners 9">
            <a:extLst>
              <a:ext uri="{FF2B5EF4-FFF2-40B4-BE49-F238E27FC236}">
                <a16:creationId xmlns:a16="http://schemas.microsoft.com/office/drawing/2014/main" id="{766031CE-482F-8882-086C-5AF345B47FAD}"/>
              </a:ext>
            </a:extLst>
          </p:cNvPr>
          <p:cNvSpPr/>
          <p:nvPr/>
        </p:nvSpPr>
        <p:spPr>
          <a:xfrm>
            <a:off x="4689926" y="2050487"/>
            <a:ext cx="4162413" cy="2491225"/>
          </a:xfrm>
          <a:prstGeom prst="roundRect">
            <a:avLst>
              <a:gd name="adj" fmla="val 1906"/>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30629" rIns="195943" rtlCol="0" anchor="ctr"/>
          <a:lstStyle/>
          <a:p>
            <a:pPr algn="l"/>
            <a:r>
              <a:rPr lang="en-US" sz="1714" b="1" dirty="0">
                <a:solidFill>
                  <a:schemeClr val="accent1">
                    <a:lumMod val="40000"/>
                    <a:lumOff val="60000"/>
                  </a:schemeClr>
                </a:solidFill>
                <a:latin typeface="Barlow" panose="00000500000000000000" pitchFamily="2" charset="0"/>
                <a:ea typeface="Calibri" panose="020F0502020204030204" pitchFamily="34" charset="0"/>
              </a:rPr>
              <a:t>Results and Conclusions: </a:t>
            </a:r>
            <a:br>
              <a:rPr lang="en-US" sz="1429" b="1" dirty="0">
                <a:solidFill>
                  <a:schemeClr val="accent1">
                    <a:lumMod val="40000"/>
                    <a:lumOff val="60000"/>
                  </a:schemeClr>
                </a:solidFill>
                <a:latin typeface="Barlow" panose="00000500000000000000" pitchFamily="2" charset="0"/>
                <a:ea typeface="Calibri" panose="020F0502020204030204" pitchFamily="34" charset="0"/>
              </a:rPr>
            </a:br>
            <a:br>
              <a:rPr lang="en-US" sz="429" b="1" dirty="0">
                <a:solidFill>
                  <a:schemeClr val="accent1">
                    <a:lumMod val="40000"/>
                    <a:lumOff val="60000"/>
                  </a:schemeClr>
                </a:solidFill>
                <a:latin typeface="Barlow" panose="00000500000000000000" pitchFamily="2" charset="0"/>
                <a:ea typeface="Calibri" panose="020F0502020204030204" pitchFamily="34" charset="0"/>
              </a:rPr>
            </a:br>
            <a:r>
              <a:rPr lang="en-US" sz="1143" dirty="0">
                <a:solidFill>
                  <a:schemeClr val="bg1"/>
                </a:solidFill>
                <a:latin typeface="Barlow" panose="00000500000000000000" pitchFamily="2" charset="0"/>
                <a:ea typeface="Calibri" panose="020F0502020204030204" pitchFamily="34" charset="0"/>
              </a:rPr>
              <a:t>Investigators successfully verified that the diagnosis obtained from DPNCheck and CVR-R at the point of care could reproduce the diagnosis based on traditional NCS. In addition, similar performance was reported when using just DPNCheck to diagnose DPN.</a:t>
            </a:r>
          </a:p>
          <a:p>
            <a:pPr algn="l"/>
            <a:endParaRPr lang="en-US" sz="1143" dirty="0">
              <a:solidFill>
                <a:schemeClr val="bg1"/>
              </a:solidFill>
              <a:latin typeface="Barlow" panose="00000500000000000000" pitchFamily="2" charset="0"/>
              <a:ea typeface="Calibri" panose="020F0502020204030204" pitchFamily="34" charset="0"/>
            </a:endParaRPr>
          </a:p>
          <a:p>
            <a:pPr algn="l"/>
            <a:r>
              <a:rPr lang="en-US" sz="1143" i="1" dirty="0">
                <a:solidFill>
                  <a:schemeClr val="bg1"/>
                </a:solidFill>
                <a:latin typeface="Barlow" panose="00000500000000000000" pitchFamily="2" charset="0"/>
                <a:ea typeface="Calibri" panose="020F0502020204030204" pitchFamily="34" charset="0"/>
              </a:rPr>
              <a:t>“By combining these tests, we have developed an estimation formula with </a:t>
            </a:r>
            <a:r>
              <a:rPr lang="en-US" sz="1143" b="1" i="1" dirty="0">
                <a:solidFill>
                  <a:schemeClr val="bg1"/>
                </a:solidFill>
                <a:latin typeface="Barlow" panose="00000500000000000000" pitchFamily="2" charset="0"/>
                <a:ea typeface="Calibri" panose="020F0502020204030204" pitchFamily="34" charset="0"/>
              </a:rPr>
              <a:t>excellent diagnostic performance</a:t>
            </a:r>
            <a:r>
              <a:rPr lang="en-US" sz="1143" i="1" dirty="0">
                <a:solidFill>
                  <a:schemeClr val="bg1"/>
                </a:solidFill>
                <a:latin typeface="Barlow" panose="00000500000000000000" pitchFamily="2" charset="0"/>
                <a:ea typeface="Calibri" panose="020F0502020204030204" pitchFamily="34" charset="0"/>
              </a:rPr>
              <a:t>. The use of DPNCheck and electrocardiogram would </a:t>
            </a:r>
            <a:r>
              <a:rPr lang="en-US" sz="1143" b="1" i="1" dirty="0">
                <a:solidFill>
                  <a:schemeClr val="bg1"/>
                </a:solidFill>
                <a:latin typeface="Barlow" panose="00000500000000000000" pitchFamily="2" charset="0"/>
                <a:ea typeface="Calibri" panose="020F0502020204030204" pitchFamily="34" charset="0"/>
              </a:rPr>
              <a:t>simplify the diagnosis </a:t>
            </a:r>
            <a:r>
              <a:rPr lang="en-US" sz="1143" i="1" dirty="0">
                <a:solidFill>
                  <a:schemeClr val="bg1"/>
                </a:solidFill>
                <a:latin typeface="Barlow" panose="00000500000000000000" pitchFamily="2" charset="0"/>
                <a:ea typeface="Calibri" panose="020F0502020204030204" pitchFamily="34" charset="0"/>
              </a:rPr>
              <a:t>of diabetic polyneuropathy, making it </a:t>
            </a:r>
            <a:r>
              <a:rPr lang="en-US" sz="1143" b="1" i="1" dirty="0">
                <a:solidFill>
                  <a:schemeClr val="bg1"/>
                </a:solidFill>
                <a:latin typeface="Barlow" panose="00000500000000000000" pitchFamily="2" charset="0"/>
                <a:ea typeface="Calibri" panose="020F0502020204030204" pitchFamily="34" charset="0"/>
              </a:rPr>
              <a:t>more accessible</a:t>
            </a:r>
            <a:r>
              <a:rPr lang="en-US" sz="1143" i="1" dirty="0">
                <a:solidFill>
                  <a:schemeClr val="bg1"/>
                </a:solidFill>
                <a:latin typeface="Barlow" panose="00000500000000000000" pitchFamily="2" charset="0"/>
                <a:ea typeface="Calibri" panose="020F0502020204030204" pitchFamily="34" charset="0"/>
              </a:rPr>
              <a:t>, </a:t>
            </a:r>
            <a:r>
              <a:rPr lang="en-US" sz="1143" b="1" i="1" dirty="0">
                <a:solidFill>
                  <a:schemeClr val="bg1"/>
                </a:solidFill>
                <a:latin typeface="Barlow" panose="00000500000000000000" pitchFamily="2" charset="0"/>
                <a:ea typeface="Calibri" panose="020F0502020204030204" pitchFamily="34" charset="0"/>
              </a:rPr>
              <a:t>reproducible </a:t>
            </a:r>
            <a:r>
              <a:rPr lang="en-US" sz="1143" i="1" dirty="0">
                <a:solidFill>
                  <a:schemeClr val="bg1"/>
                </a:solidFill>
                <a:latin typeface="Barlow" panose="00000500000000000000" pitchFamily="2" charset="0"/>
                <a:ea typeface="Calibri" panose="020F0502020204030204" pitchFamily="34" charset="0"/>
              </a:rPr>
              <a:t>and </a:t>
            </a:r>
            <a:r>
              <a:rPr lang="en-US" sz="1143" b="1" i="1" dirty="0">
                <a:solidFill>
                  <a:schemeClr val="bg1"/>
                </a:solidFill>
                <a:latin typeface="Barlow" panose="00000500000000000000" pitchFamily="2" charset="0"/>
                <a:ea typeface="Calibri" panose="020F0502020204030204" pitchFamily="34" charset="0"/>
              </a:rPr>
              <a:t>reliable</a:t>
            </a:r>
            <a:r>
              <a:rPr lang="en-US" sz="1143" i="1" dirty="0">
                <a:solidFill>
                  <a:schemeClr val="bg1"/>
                </a:solidFill>
                <a:latin typeface="Barlow" panose="00000500000000000000" pitchFamily="2" charset="0"/>
                <a:ea typeface="Calibri" panose="020F0502020204030204" pitchFamily="34" charset="0"/>
              </a:rPr>
              <a:t>.”</a:t>
            </a:r>
          </a:p>
          <a:p>
            <a:pPr algn="l"/>
            <a:endParaRPr lang="en-US" sz="750" i="1" dirty="0">
              <a:solidFill>
                <a:schemeClr val="bg1"/>
              </a:solidFill>
              <a:latin typeface="Barlow" panose="00000500000000000000" pitchFamily="2" charset="0"/>
              <a:ea typeface="Calibri" panose="020F0502020204030204" pitchFamily="34" charset="0"/>
            </a:endParaRPr>
          </a:p>
        </p:txBody>
      </p:sp>
      <p:cxnSp>
        <p:nvCxnSpPr>
          <p:cNvPr id="15" name="Straight Connector 14">
            <a:extLst>
              <a:ext uri="{FF2B5EF4-FFF2-40B4-BE49-F238E27FC236}">
                <a16:creationId xmlns:a16="http://schemas.microsoft.com/office/drawing/2014/main" id="{CF6C084E-1CCD-B295-064A-FAFA24A43492}"/>
              </a:ext>
            </a:extLst>
          </p:cNvPr>
          <p:cNvCxnSpPr>
            <a:cxnSpLocks/>
          </p:cNvCxnSpPr>
          <p:nvPr/>
        </p:nvCxnSpPr>
        <p:spPr>
          <a:xfrm>
            <a:off x="356976" y="1157917"/>
            <a:ext cx="0" cy="573494"/>
          </a:xfrm>
          <a:prstGeom prst="line">
            <a:avLst/>
          </a:prstGeom>
          <a:ln w="15875">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20" name="Freeform: Shape 19">
            <a:extLst>
              <a:ext uri="{FF2B5EF4-FFF2-40B4-BE49-F238E27FC236}">
                <a16:creationId xmlns:a16="http://schemas.microsoft.com/office/drawing/2014/main" id="{E594F96C-C8EC-CB2E-71E9-2340C039E2F3}"/>
              </a:ext>
            </a:extLst>
          </p:cNvPr>
          <p:cNvSpPr/>
          <p:nvPr/>
        </p:nvSpPr>
        <p:spPr>
          <a:xfrm>
            <a:off x="7347857" y="2014992"/>
            <a:ext cx="852714" cy="2567214"/>
          </a:xfrm>
          <a:custGeom>
            <a:avLst/>
            <a:gdLst>
              <a:gd name="connsiteX0" fmla="*/ 1193800 w 1193800"/>
              <a:gd name="connsiteY0" fmla="*/ 469900 h 3594100"/>
              <a:gd name="connsiteX1" fmla="*/ 114300 w 1193800"/>
              <a:gd name="connsiteY1" fmla="*/ 406400 h 3594100"/>
              <a:gd name="connsiteX2" fmla="*/ 127000 w 1193800"/>
              <a:gd name="connsiteY2" fmla="*/ 3594100 h 3594100"/>
              <a:gd name="connsiteX3" fmla="*/ 850900 w 1193800"/>
              <a:gd name="connsiteY3" fmla="*/ 457200 h 3594100"/>
              <a:gd name="connsiteX4" fmla="*/ 914400 w 1193800"/>
              <a:gd name="connsiteY4" fmla="*/ 533400 h 3594100"/>
              <a:gd name="connsiteX5" fmla="*/ 0 w 1193800"/>
              <a:gd name="connsiteY5" fmla="*/ 0 h 3594100"/>
              <a:gd name="connsiteX6" fmla="*/ 876300 w 1193800"/>
              <a:gd name="connsiteY6" fmla="*/ 609600 h 3594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3800" h="3594100">
                <a:moveTo>
                  <a:pt x="1193800" y="469900"/>
                </a:moveTo>
                <a:lnTo>
                  <a:pt x="114300" y="406400"/>
                </a:lnTo>
                <a:cubicBezTo>
                  <a:pt x="118533" y="1468967"/>
                  <a:pt x="122767" y="2531533"/>
                  <a:pt x="127000" y="3594100"/>
                </a:cubicBezTo>
                <a:lnTo>
                  <a:pt x="850900" y="457200"/>
                </a:lnTo>
                <a:lnTo>
                  <a:pt x="914400" y="533400"/>
                </a:lnTo>
                <a:lnTo>
                  <a:pt x="0" y="0"/>
                </a:lnTo>
                <a:lnTo>
                  <a:pt x="876300" y="609600"/>
                </a:lnTo>
              </a:path>
            </a:pathLst>
          </a:cu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6" dirty="0"/>
          </a:p>
        </p:txBody>
      </p:sp>
      <p:sp>
        <p:nvSpPr>
          <p:cNvPr id="30" name="TextBox 29">
            <a:extLst>
              <a:ext uri="{FF2B5EF4-FFF2-40B4-BE49-F238E27FC236}">
                <a16:creationId xmlns:a16="http://schemas.microsoft.com/office/drawing/2014/main" id="{68BD5304-EC7D-1A74-FED8-0ACFEB87AB47}"/>
              </a:ext>
            </a:extLst>
          </p:cNvPr>
          <p:cNvSpPr txBox="1"/>
          <p:nvPr/>
        </p:nvSpPr>
        <p:spPr>
          <a:xfrm>
            <a:off x="384211" y="1127688"/>
            <a:ext cx="8313380" cy="708079"/>
          </a:xfrm>
          <a:prstGeom prst="rect">
            <a:avLst/>
          </a:prstGeom>
          <a:noFill/>
        </p:spPr>
        <p:txBody>
          <a:bodyPr wrap="square">
            <a:spAutoFit/>
          </a:bodyPr>
          <a:lstStyle/>
          <a:p>
            <a:r>
              <a:rPr lang="en-US" sz="1429" b="1" i="1" dirty="0">
                <a:latin typeface="Barlow" panose="00000500000000000000" pitchFamily="2" charset="0"/>
                <a:ea typeface="MS PGothic"/>
              </a:rPr>
              <a:t>Simplified electrophysiological approach combining a point‐of‐care nerve conduction device </a:t>
            </a:r>
            <a:br>
              <a:rPr lang="en-US" sz="1429" b="1" i="1" dirty="0">
                <a:latin typeface="Barlow" panose="00000500000000000000" pitchFamily="2" charset="0"/>
                <a:ea typeface="MS PGothic"/>
              </a:rPr>
            </a:br>
            <a:r>
              <a:rPr lang="en-US" sz="1429" b="1" i="1" dirty="0">
                <a:latin typeface="Barlow" panose="00000500000000000000" pitchFamily="2" charset="0"/>
                <a:ea typeface="MS PGothic"/>
              </a:rPr>
              <a:t>and an electrocardiogram produces an accurate diagnosis of diabetic polyneuropathy   </a:t>
            </a:r>
            <a:r>
              <a:rPr lang="en-US" sz="1000" dirty="0">
                <a:latin typeface="Barlow" panose="00000500000000000000" pitchFamily="2" charset="0"/>
                <a:ea typeface="MS PGothic"/>
              </a:rPr>
              <a:t> </a:t>
            </a:r>
            <a:br>
              <a:rPr lang="en-US" sz="1143" dirty="0">
                <a:latin typeface="Barlow" panose="00000500000000000000" pitchFamily="2" charset="0"/>
                <a:ea typeface="MS PGothic"/>
              </a:rPr>
            </a:br>
            <a:r>
              <a:rPr lang="en-US" sz="1143" dirty="0">
                <a:latin typeface="Barlow" panose="00000500000000000000" pitchFamily="2" charset="0"/>
                <a:ea typeface="MS PGothic"/>
              </a:rPr>
              <a:t>- </a:t>
            </a:r>
            <a:r>
              <a:rPr lang="en-US" sz="1143" dirty="0">
                <a:latin typeface="Barlow" panose="00000500000000000000" pitchFamily="2" charset="0"/>
              </a:rPr>
              <a:t>Hayashi et al. </a:t>
            </a:r>
            <a:r>
              <a:rPr lang="en-US" sz="1143" i="1" dirty="0">
                <a:latin typeface="Barlow" panose="00000500000000000000" pitchFamily="2" charset="0"/>
              </a:rPr>
              <a:t>Journal of Diabetes Investigation</a:t>
            </a:r>
            <a:r>
              <a:rPr lang="en-US" sz="1143" dirty="0">
                <a:latin typeface="Barlow" panose="00000500000000000000" pitchFamily="2" charset="0"/>
              </a:rPr>
              <a:t> 2024</a:t>
            </a:r>
            <a:endParaRPr lang="en-US" sz="1143" dirty="0">
              <a:highlight>
                <a:srgbClr val="FFFF00"/>
              </a:highlight>
            </a:endParaRPr>
          </a:p>
        </p:txBody>
      </p:sp>
      <p:pic>
        <p:nvPicPr>
          <p:cNvPr id="1026" name="Picture 2">
            <a:extLst>
              <a:ext uri="{FF2B5EF4-FFF2-40B4-BE49-F238E27FC236}">
                <a16:creationId xmlns:a16="http://schemas.microsoft.com/office/drawing/2014/main" id="{09411488-91C9-173B-D242-296F9CE8B2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0086" y="1707939"/>
            <a:ext cx="2230956" cy="28556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221E030B-9BAA-5F74-FB62-F8C7720314D6}"/>
              </a:ext>
            </a:extLst>
          </p:cNvPr>
          <p:cNvSpPr txBox="1"/>
          <p:nvPr/>
        </p:nvSpPr>
        <p:spPr>
          <a:xfrm>
            <a:off x="7185125" y="4583019"/>
            <a:ext cx="4572000" cy="356123"/>
          </a:xfrm>
          <a:prstGeom prst="rect">
            <a:avLst/>
          </a:prstGeom>
          <a:noFill/>
        </p:spPr>
        <p:txBody>
          <a:bodyPr wrap="square">
            <a:spAutoFit/>
          </a:bodyPr>
          <a:lstStyle/>
          <a:p>
            <a:r>
              <a:rPr lang="en-US" sz="857" i="1" dirty="0">
                <a:hlinkClick r:id="rId3"/>
              </a:rPr>
              <a:t>https://doi.org/10.1111/jdi.14174</a:t>
            </a:r>
            <a:endParaRPr lang="en-US" sz="857" i="1" dirty="0"/>
          </a:p>
          <a:p>
            <a:endParaRPr lang="en-US" sz="857" i="1" dirty="0"/>
          </a:p>
        </p:txBody>
      </p:sp>
      <p:sp>
        <p:nvSpPr>
          <p:cNvPr id="4" name="TextBox 3">
            <a:extLst>
              <a:ext uri="{FF2B5EF4-FFF2-40B4-BE49-F238E27FC236}">
                <a16:creationId xmlns:a16="http://schemas.microsoft.com/office/drawing/2014/main" id="{869EF980-1570-4C85-1302-BF1541DB0653}"/>
              </a:ext>
            </a:extLst>
          </p:cNvPr>
          <p:cNvSpPr txBox="1"/>
          <p:nvPr/>
        </p:nvSpPr>
        <p:spPr>
          <a:xfrm>
            <a:off x="474903" y="4418290"/>
            <a:ext cx="3979167" cy="224229"/>
          </a:xfrm>
          <a:prstGeom prst="rect">
            <a:avLst/>
          </a:prstGeom>
          <a:noFill/>
        </p:spPr>
        <p:txBody>
          <a:bodyPr wrap="square" rtlCol="0">
            <a:spAutoFit/>
          </a:bodyPr>
          <a:lstStyle/>
          <a:p>
            <a:r>
              <a:rPr lang="en-US" sz="857" i="1" dirty="0">
                <a:latin typeface="+mj-lt"/>
              </a:rPr>
              <a:t>*CVR-R: a coefficient of variation of R-R intervals, a standard value reported by EKG’s</a:t>
            </a:r>
          </a:p>
        </p:txBody>
      </p:sp>
    </p:spTree>
    <p:extLst>
      <p:ext uri="{BB962C8B-B14F-4D97-AF65-F5344CB8AC3E}">
        <p14:creationId xmlns:p14="http://schemas.microsoft.com/office/powerpoint/2010/main" val="25012088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5CBC88F-66F8-8848-90C4-E28F5A1DDD4C}"/>
              </a:ext>
            </a:extLst>
          </p:cNvPr>
          <p:cNvSpPr>
            <a:spLocks noGrp="1"/>
          </p:cNvSpPr>
          <p:nvPr>
            <p:ph type="title" idx="4294967295"/>
          </p:nvPr>
        </p:nvSpPr>
        <p:spPr>
          <a:xfrm>
            <a:off x="952500" y="2054679"/>
            <a:ext cx="8188778" cy="1387928"/>
          </a:xfrm>
          <a:prstGeom prst="rect">
            <a:avLst/>
          </a:prstGeom>
        </p:spPr>
        <p:txBody>
          <a:bodyPr lIns="91440" tIns="45720" rIns="91440" bIns="45720" anchor="t"/>
          <a:lstStyle/>
          <a:p>
            <a:r>
              <a:rPr lang="en-US" sz="2400" b="1" dirty="0">
                <a:solidFill>
                  <a:schemeClr val="bg1"/>
                </a:solidFill>
                <a:latin typeface="Barlow SemiBold" panose="00000700000000000000" pitchFamily="2" charset="0"/>
                <a:ea typeface="MS PGothic"/>
              </a:rPr>
              <a:t>Nerve conduction principles</a:t>
            </a:r>
            <a:br>
              <a:rPr lang="en-US" sz="2600" b="1" dirty="0"/>
            </a:br>
            <a:r>
              <a:rPr lang="en-US" sz="1600" dirty="0">
                <a:solidFill>
                  <a:schemeClr val="bg1"/>
                </a:solidFill>
                <a:ea typeface="MS PGothic"/>
              </a:rPr>
              <a:t>- </a:t>
            </a:r>
            <a:r>
              <a:rPr lang="en-US" sz="1600" dirty="0">
                <a:solidFill>
                  <a:schemeClr val="bg1"/>
                </a:solidFill>
                <a:latin typeface="Barlow" panose="00000500000000000000" pitchFamily="2" charset="0"/>
                <a:ea typeface="MS PGothic"/>
              </a:rPr>
              <a:t>Nerve conduction studies as gold standard</a:t>
            </a:r>
            <a:br>
              <a:rPr lang="en-US" sz="1600" dirty="0">
                <a:solidFill>
                  <a:schemeClr val="bg1"/>
                </a:solidFill>
                <a:latin typeface="Barlow" panose="00000500000000000000" pitchFamily="2" charset="0"/>
                <a:ea typeface="MS PGothic"/>
              </a:rPr>
            </a:br>
            <a:r>
              <a:rPr lang="en-US" sz="1600" dirty="0">
                <a:solidFill>
                  <a:schemeClr val="bg1"/>
                </a:solidFill>
                <a:latin typeface="Barlow" panose="00000500000000000000" pitchFamily="2" charset="0"/>
                <a:ea typeface="MS PGothic"/>
              </a:rPr>
              <a:t>- Components of NCS results</a:t>
            </a:r>
            <a:br>
              <a:rPr lang="en-US" sz="1600" dirty="0">
                <a:latin typeface="Barlow" panose="00000500000000000000" pitchFamily="2" charset="0"/>
              </a:rPr>
            </a:br>
            <a:r>
              <a:rPr lang="en-US" sz="1600" dirty="0">
                <a:solidFill>
                  <a:schemeClr val="bg1"/>
                </a:solidFill>
                <a:latin typeface="Barlow" panose="00000500000000000000" pitchFamily="2" charset="0"/>
                <a:ea typeface="MS PGothic"/>
              </a:rPr>
              <a:t>- Why test sural nerve</a:t>
            </a:r>
            <a:endParaRPr lang="en-US" sz="1800" dirty="0">
              <a:solidFill>
                <a:schemeClr val="bg1"/>
              </a:solidFill>
              <a:latin typeface="Barlow" panose="00000500000000000000" pitchFamily="2" charset="0"/>
              <a:ea typeface="MS PGothic"/>
            </a:endParaRPr>
          </a:p>
        </p:txBody>
      </p:sp>
      <p:sp>
        <p:nvSpPr>
          <p:cNvPr id="2" name="Slide Number Placeholder 2">
            <a:extLst>
              <a:ext uri="{FF2B5EF4-FFF2-40B4-BE49-F238E27FC236}">
                <a16:creationId xmlns:a16="http://schemas.microsoft.com/office/drawing/2014/main" id="{9283C656-D6BB-0786-7232-3CC530055FE9}"/>
              </a:ext>
            </a:extLst>
          </p:cNvPr>
          <p:cNvSpPr txBox="1">
            <a:spLocks/>
          </p:cNvSpPr>
          <p:nvPr/>
        </p:nvSpPr>
        <p:spPr>
          <a:xfrm>
            <a:off x="8234363" y="4525963"/>
            <a:ext cx="909637" cy="166687"/>
          </a:xfrm>
          <a:prstGeom prst="rect">
            <a:avLst/>
          </a:prstGeom>
        </p:spPr>
        <p:txBody>
          <a:bodyPr/>
          <a:lstStyle>
            <a:defPPr>
              <a:defRPr lang="en-US"/>
            </a:defPPr>
            <a:lvl1pPr marL="0" algn="r" defTabSz="685800" rtl="0" eaLnBrk="1" latinLnBrk="0" hangingPunct="1">
              <a:defRPr sz="900" b="0" i="0" kern="1200">
                <a:solidFill>
                  <a:schemeClr val="tx1"/>
                </a:solidFill>
                <a:latin typeface="Source Sans Pro" panose="020B0503030403020204" pitchFamily="34" charset="0"/>
                <a:ea typeface="Source Sans Pro" panose="020B0503030403020204" pitchFamily="34" charset="0"/>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7D82D84F-3C5A-0141-8FC6-B207AD64E21C}" type="slidenum">
              <a:rPr lang="en-US" altLang="en-US" smtClean="0"/>
              <a:pPr/>
              <a:t>18</a:t>
            </a:fld>
            <a:endParaRPr lang="en-US" altLang="en-US"/>
          </a:p>
        </p:txBody>
      </p:sp>
    </p:spTree>
    <p:extLst>
      <p:ext uri="{BB962C8B-B14F-4D97-AF65-F5344CB8AC3E}">
        <p14:creationId xmlns:p14="http://schemas.microsoft.com/office/powerpoint/2010/main" val="6931434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DDC9F-107D-C233-98E3-0ED29F8BA0E4}"/>
              </a:ext>
            </a:extLst>
          </p:cNvPr>
          <p:cNvSpPr>
            <a:spLocks noGrp="1"/>
          </p:cNvSpPr>
          <p:nvPr>
            <p:ph type="title" idx="4294967295"/>
          </p:nvPr>
        </p:nvSpPr>
        <p:spPr>
          <a:xfrm>
            <a:off x="266542" y="292351"/>
            <a:ext cx="8374062" cy="407987"/>
          </a:xfrm>
          <a:prstGeom prst="rect">
            <a:avLst/>
          </a:prstGeom>
        </p:spPr>
        <p:txBody>
          <a:bodyPr/>
          <a:lstStyle/>
          <a:p>
            <a:r>
              <a:rPr lang="en-US" sz="2400">
                <a:solidFill>
                  <a:schemeClr val="tx1"/>
                </a:solidFill>
                <a:latin typeface="Barlow SemiBold" panose="00000700000000000000" pitchFamily="2" charset="0"/>
              </a:rPr>
              <a:t>Nerve conduction is the gold standard diagnostic test for peripheral neuropathy</a:t>
            </a:r>
            <a:br>
              <a:rPr lang="en-US" sz="2000">
                <a:solidFill>
                  <a:schemeClr val="tx1"/>
                </a:solidFill>
                <a:latin typeface="Barlow SemiBold" panose="00000700000000000000" pitchFamily="2" charset="0"/>
              </a:rPr>
            </a:br>
            <a:r>
              <a:rPr lang="en-US" sz="1600">
                <a:solidFill>
                  <a:schemeClr val="tx1"/>
                </a:solidFill>
                <a:latin typeface="Barlow" panose="00000500000000000000" pitchFamily="2" charset="0"/>
              </a:rPr>
              <a:t>- Position statement of American Academy of Neurology, AANEM, AAPM&amp;R</a:t>
            </a:r>
          </a:p>
        </p:txBody>
      </p:sp>
      <p:pic>
        <p:nvPicPr>
          <p:cNvPr id="7" name="Picture 6" descr="Text&#10;&#10;Description automatically generated">
            <a:extLst>
              <a:ext uri="{FF2B5EF4-FFF2-40B4-BE49-F238E27FC236}">
                <a16:creationId xmlns:a16="http://schemas.microsoft.com/office/drawing/2014/main" id="{8C79387A-27E8-8F22-1AC3-642D0E1E57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647" y="1702903"/>
            <a:ext cx="2185501" cy="1828800"/>
          </a:xfrm>
          <a:prstGeom prst="rect">
            <a:avLst/>
          </a:prstGeom>
          <a:ln>
            <a:solidFill>
              <a:schemeClr val="tx1"/>
            </a:solidFill>
          </a:ln>
        </p:spPr>
      </p:pic>
      <p:pic>
        <p:nvPicPr>
          <p:cNvPr id="9" name="Picture 8" descr="Table&#10;&#10;Description automatically generated">
            <a:extLst>
              <a:ext uri="{FF2B5EF4-FFF2-40B4-BE49-F238E27FC236}">
                <a16:creationId xmlns:a16="http://schemas.microsoft.com/office/drawing/2014/main" id="{EB840D8F-380D-188E-FE71-C890E07781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1274" y="1509910"/>
            <a:ext cx="6000399" cy="3178968"/>
          </a:xfrm>
          <a:prstGeom prst="rect">
            <a:avLst/>
          </a:prstGeom>
        </p:spPr>
      </p:pic>
      <p:sp>
        <p:nvSpPr>
          <p:cNvPr id="12" name="TextBox 11">
            <a:extLst>
              <a:ext uri="{FF2B5EF4-FFF2-40B4-BE49-F238E27FC236}">
                <a16:creationId xmlns:a16="http://schemas.microsoft.com/office/drawing/2014/main" id="{0D9C90A7-FCBD-EC20-4C3B-53703FA2AB05}"/>
              </a:ext>
            </a:extLst>
          </p:cNvPr>
          <p:cNvSpPr txBox="1"/>
          <p:nvPr/>
        </p:nvSpPr>
        <p:spPr>
          <a:xfrm>
            <a:off x="266542" y="3866971"/>
            <a:ext cx="2624732" cy="646331"/>
          </a:xfrm>
          <a:prstGeom prst="rect">
            <a:avLst/>
          </a:prstGeom>
          <a:noFill/>
        </p:spPr>
        <p:txBody>
          <a:bodyPr wrap="square" rtlCol="0">
            <a:spAutoFit/>
          </a:bodyPr>
          <a:lstStyle/>
          <a:p>
            <a:r>
              <a:rPr lang="en-US" sz="900">
                <a:latin typeface="Barlow" panose="00000500000000000000" pitchFamily="2" charset="0"/>
              </a:rPr>
              <a:t>AANEM, American Association of  Neuromuscular &amp; Electrodiagnostic Medicine. AAN, American Academy of Neurology. AAPM&amp;R, American Academy of Physical Medicine and Rehabilitation.</a:t>
            </a:r>
            <a:endParaRPr lang="en-US" sz="2000">
              <a:latin typeface="Barlow" panose="00000500000000000000" pitchFamily="2" charset="0"/>
            </a:endParaRPr>
          </a:p>
        </p:txBody>
      </p:sp>
      <p:sp>
        <p:nvSpPr>
          <p:cNvPr id="13" name="TextBox 12">
            <a:extLst>
              <a:ext uri="{FF2B5EF4-FFF2-40B4-BE49-F238E27FC236}">
                <a16:creationId xmlns:a16="http://schemas.microsoft.com/office/drawing/2014/main" id="{50F2D040-C17B-1056-511B-62D7D07783CA}"/>
              </a:ext>
            </a:extLst>
          </p:cNvPr>
          <p:cNvSpPr txBox="1"/>
          <p:nvPr/>
        </p:nvSpPr>
        <p:spPr>
          <a:xfrm>
            <a:off x="13607" y="4864453"/>
            <a:ext cx="9073299" cy="215444"/>
          </a:xfrm>
          <a:prstGeom prst="rect">
            <a:avLst/>
          </a:prstGeom>
          <a:noFill/>
        </p:spPr>
        <p:txBody>
          <a:bodyPr wrap="square">
            <a:spAutoFit/>
          </a:bodyPr>
          <a:lstStyle/>
          <a:p>
            <a:r>
              <a:rPr lang="en-US" sz="800"/>
              <a:t>References: England et al. Muscle Nerve, 2005.</a:t>
            </a:r>
          </a:p>
        </p:txBody>
      </p:sp>
      <p:sp>
        <p:nvSpPr>
          <p:cNvPr id="3" name="TextBox 2">
            <a:extLst>
              <a:ext uri="{FF2B5EF4-FFF2-40B4-BE49-F238E27FC236}">
                <a16:creationId xmlns:a16="http://schemas.microsoft.com/office/drawing/2014/main" id="{302AACDE-EF8C-8C6F-70CE-6FBAC7DEB6E8}"/>
              </a:ext>
            </a:extLst>
          </p:cNvPr>
          <p:cNvSpPr txBox="1"/>
          <p:nvPr/>
        </p:nvSpPr>
        <p:spPr>
          <a:xfrm>
            <a:off x="7690104" y="913283"/>
            <a:ext cx="1453896" cy="400110"/>
          </a:xfrm>
          <a:prstGeom prst="rect">
            <a:avLst/>
          </a:prstGeom>
          <a:noFill/>
          <a:ln>
            <a:noFill/>
          </a:ln>
        </p:spPr>
        <p:txBody>
          <a:bodyPr wrap="square">
            <a:spAutoFit/>
          </a:bodyPr>
          <a:lstStyle/>
          <a:p>
            <a:pPr algn="ctr"/>
            <a:r>
              <a:rPr lang="en-US" sz="1000">
                <a:solidFill>
                  <a:srgbClr val="FF0000"/>
                </a:solidFill>
                <a:latin typeface="Barlow SemiBold" panose="00000700000000000000" pitchFamily="2" charset="0"/>
              </a:rPr>
              <a:t>Likelihood of Peripheral Neuropathy</a:t>
            </a:r>
          </a:p>
        </p:txBody>
      </p:sp>
      <p:cxnSp>
        <p:nvCxnSpPr>
          <p:cNvPr id="5" name="Straight Arrow Connector 4">
            <a:extLst>
              <a:ext uri="{FF2B5EF4-FFF2-40B4-BE49-F238E27FC236}">
                <a16:creationId xmlns:a16="http://schemas.microsoft.com/office/drawing/2014/main" id="{176C9E5C-062D-CE88-0373-FDD3A94C8B75}"/>
              </a:ext>
            </a:extLst>
          </p:cNvPr>
          <p:cNvCxnSpPr/>
          <p:nvPr/>
        </p:nvCxnSpPr>
        <p:spPr>
          <a:xfrm>
            <a:off x="8473417" y="1345152"/>
            <a:ext cx="0" cy="469721"/>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40446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AF0636A-5EEB-9A4C-8157-F9B56824AC9A}"/>
              </a:ext>
            </a:extLst>
          </p:cNvPr>
          <p:cNvSpPr>
            <a:spLocks noGrp="1"/>
          </p:cNvSpPr>
          <p:nvPr>
            <p:ph type="title"/>
          </p:nvPr>
        </p:nvSpPr>
        <p:spPr>
          <a:xfrm>
            <a:off x="457200" y="538403"/>
            <a:ext cx="8373979" cy="407504"/>
          </a:xfrm>
          <a:prstGeom prst="rect">
            <a:avLst/>
          </a:prstGeom>
        </p:spPr>
        <p:txBody>
          <a:bodyPr/>
          <a:lstStyle/>
          <a:p>
            <a:r>
              <a:rPr lang="en-US">
                <a:solidFill>
                  <a:schemeClr val="tx1"/>
                </a:solidFill>
              </a:rPr>
              <a:t>Learning Objectives</a:t>
            </a:r>
          </a:p>
        </p:txBody>
      </p:sp>
      <p:sp>
        <p:nvSpPr>
          <p:cNvPr id="6" name="Content Placeholder 5">
            <a:extLst>
              <a:ext uri="{FF2B5EF4-FFF2-40B4-BE49-F238E27FC236}">
                <a16:creationId xmlns:a16="http://schemas.microsoft.com/office/drawing/2014/main" id="{7ACD658A-CC8C-814C-B1F0-D403724384DD}"/>
              </a:ext>
            </a:extLst>
          </p:cNvPr>
          <p:cNvSpPr>
            <a:spLocks noGrp="1"/>
          </p:cNvSpPr>
          <p:nvPr>
            <p:ph idx="1"/>
          </p:nvPr>
        </p:nvSpPr>
        <p:spPr>
          <a:xfrm>
            <a:off x="457201" y="1301260"/>
            <a:ext cx="8144360" cy="3518381"/>
          </a:xfrm>
          <a:prstGeom prst="rect">
            <a:avLst/>
          </a:prstGeom>
        </p:spPr>
        <p:txBody>
          <a:bodyPr/>
          <a:lstStyle/>
          <a:p>
            <a:pPr>
              <a:lnSpc>
                <a:spcPct val="150000"/>
              </a:lnSpc>
            </a:pPr>
            <a:r>
              <a:rPr lang="en-US"/>
              <a:t>Pathophysiology and epidemiology of peripheral neuropathy</a:t>
            </a:r>
          </a:p>
          <a:p>
            <a:pPr>
              <a:lnSpc>
                <a:spcPct val="150000"/>
              </a:lnSpc>
            </a:pPr>
            <a:r>
              <a:rPr lang="en-US"/>
              <a:t>Gaps in clinical screening methods</a:t>
            </a:r>
          </a:p>
          <a:p>
            <a:pPr>
              <a:lnSpc>
                <a:spcPct val="150000"/>
              </a:lnSpc>
            </a:pPr>
            <a:r>
              <a:rPr lang="en-US"/>
              <a:t>Nerve conduction principles</a:t>
            </a:r>
          </a:p>
          <a:p>
            <a:pPr>
              <a:lnSpc>
                <a:spcPct val="150000"/>
              </a:lnSpc>
            </a:pPr>
            <a:r>
              <a:rPr lang="en-US"/>
              <a:t>DPNCheck device and how to interpret results</a:t>
            </a:r>
          </a:p>
          <a:p>
            <a:pPr>
              <a:lnSpc>
                <a:spcPct val="150000"/>
              </a:lnSpc>
            </a:pPr>
            <a:r>
              <a:rPr lang="en-US"/>
              <a:t>Strategies for working up patients with suspected peripheral neuropathy</a:t>
            </a:r>
          </a:p>
        </p:txBody>
      </p:sp>
    </p:spTree>
    <p:extLst>
      <p:ext uri="{BB962C8B-B14F-4D97-AF65-F5344CB8AC3E}">
        <p14:creationId xmlns:p14="http://schemas.microsoft.com/office/powerpoint/2010/main" val="17443377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C7FE306-C62E-D6FE-5ADD-587DF270F8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2506" y="833348"/>
            <a:ext cx="5486400" cy="306524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580D7190-DC33-49C0-ED46-7E4CAABA149E}"/>
              </a:ext>
            </a:extLst>
          </p:cNvPr>
          <p:cNvPicPr>
            <a:picLocks noChangeAspect="1"/>
          </p:cNvPicPr>
          <p:nvPr/>
        </p:nvPicPr>
        <p:blipFill>
          <a:blip r:embed="rId4"/>
          <a:stretch>
            <a:fillRect/>
          </a:stretch>
        </p:blipFill>
        <p:spPr>
          <a:xfrm>
            <a:off x="5070871" y="3458297"/>
            <a:ext cx="3769975" cy="1507990"/>
          </a:xfrm>
          <a:prstGeom prst="rect">
            <a:avLst/>
          </a:prstGeom>
        </p:spPr>
      </p:pic>
      <p:sp>
        <p:nvSpPr>
          <p:cNvPr id="22" name="Title 1"/>
          <p:cNvSpPr>
            <a:spLocks noGrp="1"/>
          </p:cNvSpPr>
          <p:nvPr>
            <p:ph type="title"/>
          </p:nvPr>
        </p:nvSpPr>
        <p:spPr>
          <a:xfrm>
            <a:off x="457200" y="220367"/>
            <a:ext cx="8373979" cy="407504"/>
          </a:xfrm>
          <a:prstGeom prst="rect">
            <a:avLst/>
          </a:prstGeom>
        </p:spPr>
        <p:txBody>
          <a:bodyPr/>
          <a:lstStyle/>
          <a:p>
            <a:r>
              <a:rPr lang="en-US">
                <a:solidFill>
                  <a:schemeClr val="tx1"/>
                </a:solidFill>
              </a:rPr>
              <a:t>Nerve conduction is the measurement of action potential propagation in peripheral nerves</a:t>
            </a:r>
          </a:p>
        </p:txBody>
      </p:sp>
      <p:sp>
        <p:nvSpPr>
          <p:cNvPr id="2" name="TextBox 1">
            <a:extLst>
              <a:ext uri="{FF2B5EF4-FFF2-40B4-BE49-F238E27FC236}">
                <a16:creationId xmlns:a16="http://schemas.microsoft.com/office/drawing/2014/main" id="{BE7CC9D1-D8C2-3346-A650-BF61F30CED6B}"/>
              </a:ext>
            </a:extLst>
          </p:cNvPr>
          <p:cNvSpPr txBox="1"/>
          <p:nvPr/>
        </p:nvSpPr>
        <p:spPr>
          <a:xfrm>
            <a:off x="4349536" y="4612424"/>
            <a:ext cx="2470548" cy="253916"/>
          </a:xfrm>
          <a:prstGeom prst="rect">
            <a:avLst/>
          </a:prstGeom>
          <a:noFill/>
        </p:spPr>
        <p:txBody>
          <a:bodyPr wrap="none" rtlCol="0">
            <a:spAutoFit/>
          </a:bodyPr>
          <a:lstStyle/>
          <a:p>
            <a:r>
              <a:rPr lang="en-US" sz="1050" dirty="0">
                <a:latin typeface="Source Sans Pro" panose="020B0503030403020204" pitchFamily="34" charset="0"/>
                <a:ea typeface="Source Sans Pro" panose="020B0503030403020204" pitchFamily="34" charset="0"/>
              </a:rPr>
              <a:t>Conduction Velocity = Distance / Latency</a:t>
            </a:r>
          </a:p>
        </p:txBody>
      </p:sp>
      <p:sp>
        <p:nvSpPr>
          <p:cNvPr id="10" name="Rectangle 9">
            <a:extLst>
              <a:ext uri="{FF2B5EF4-FFF2-40B4-BE49-F238E27FC236}">
                <a16:creationId xmlns:a16="http://schemas.microsoft.com/office/drawing/2014/main" id="{18A8DEF9-B96A-F24B-BF30-1B3EEE987035}"/>
              </a:ext>
            </a:extLst>
          </p:cNvPr>
          <p:cNvSpPr/>
          <p:nvPr/>
        </p:nvSpPr>
        <p:spPr>
          <a:xfrm>
            <a:off x="7061471" y="3585152"/>
            <a:ext cx="398860" cy="228600"/>
          </a:xfrm>
          <a:prstGeom prst="rect">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14" name="Rectangle 13">
            <a:extLst>
              <a:ext uri="{FF2B5EF4-FFF2-40B4-BE49-F238E27FC236}">
                <a16:creationId xmlns:a16="http://schemas.microsoft.com/office/drawing/2014/main" id="{6B9748BC-2992-3243-91EC-D24669125A56}"/>
              </a:ext>
            </a:extLst>
          </p:cNvPr>
          <p:cNvSpPr/>
          <p:nvPr/>
        </p:nvSpPr>
        <p:spPr>
          <a:xfrm>
            <a:off x="8185365" y="4073315"/>
            <a:ext cx="436813" cy="228600"/>
          </a:xfrm>
          <a:prstGeom prst="rect">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11" name="TextBox 10">
            <a:extLst>
              <a:ext uri="{FF2B5EF4-FFF2-40B4-BE49-F238E27FC236}">
                <a16:creationId xmlns:a16="http://schemas.microsoft.com/office/drawing/2014/main" id="{D6BDD09C-AB9C-2941-B994-375B360E9456}"/>
              </a:ext>
            </a:extLst>
          </p:cNvPr>
          <p:cNvSpPr txBox="1"/>
          <p:nvPr/>
        </p:nvSpPr>
        <p:spPr>
          <a:xfrm>
            <a:off x="6537336" y="3309550"/>
            <a:ext cx="1925527" cy="253916"/>
          </a:xfrm>
          <a:prstGeom prst="rect">
            <a:avLst/>
          </a:prstGeom>
          <a:noFill/>
        </p:spPr>
        <p:txBody>
          <a:bodyPr wrap="none" rtlCol="0">
            <a:spAutoFit/>
          </a:bodyPr>
          <a:lstStyle/>
          <a:p>
            <a:r>
              <a:rPr lang="en-US" sz="1050" dirty="0">
                <a:latin typeface="Source Sans Pro" panose="020B0503030403020204" pitchFamily="34" charset="0"/>
                <a:ea typeface="Source Sans Pro" panose="020B0503030403020204" pitchFamily="34" charset="0"/>
              </a:rPr>
              <a:t>Sensory Nerve Action Potential</a:t>
            </a:r>
          </a:p>
        </p:txBody>
      </p:sp>
      <p:grpSp>
        <p:nvGrpSpPr>
          <p:cNvPr id="7" name="Group 6">
            <a:extLst>
              <a:ext uri="{FF2B5EF4-FFF2-40B4-BE49-F238E27FC236}">
                <a16:creationId xmlns:a16="http://schemas.microsoft.com/office/drawing/2014/main" id="{76FA94EA-1740-E533-72E3-266ECDB4D83F}"/>
              </a:ext>
            </a:extLst>
          </p:cNvPr>
          <p:cNvGrpSpPr/>
          <p:nvPr/>
        </p:nvGrpSpPr>
        <p:grpSpPr>
          <a:xfrm>
            <a:off x="6040486" y="730975"/>
            <a:ext cx="271228" cy="457200"/>
            <a:chOff x="7576767" y="1485541"/>
            <a:chExt cx="271228" cy="457200"/>
          </a:xfrm>
        </p:grpSpPr>
        <p:cxnSp>
          <p:nvCxnSpPr>
            <p:cNvPr id="12" name="Straight Arrow Connector 11">
              <a:extLst>
                <a:ext uri="{FF2B5EF4-FFF2-40B4-BE49-F238E27FC236}">
                  <a16:creationId xmlns:a16="http://schemas.microsoft.com/office/drawing/2014/main" id="{5E8A8C43-08F9-014B-A2A4-781F085D2E7D}"/>
                </a:ext>
              </a:extLst>
            </p:cNvPr>
            <p:cNvCxnSpPr>
              <a:cxnSpLocks/>
            </p:cNvCxnSpPr>
            <p:nvPr/>
          </p:nvCxnSpPr>
          <p:spPr>
            <a:xfrm>
              <a:off x="7712381" y="1485541"/>
              <a:ext cx="0" cy="457200"/>
            </a:xfrm>
            <a:prstGeom prst="straightConnector1">
              <a:avLst/>
            </a:prstGeom>
            <a:ln w="127000">
              <a:solidFill>
                <a:srgbClr val="00B050"/>
              </a:solidFill>
              <a:tailEnd type="triangle"/>
            </a:ln>
            <a:effectLst/>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B663F083-806A-C86E-06D0-DE895691A17D}"/>
                </a:ext>
              </a:extLst>
            </p:cNvPr>
            <p:cNvSpPr txBox="1"/>
            <p:nvPr/>
          </p:nvSpPr>
          <p:spPr>
            <a:xfrm>
              <a:off x="7576767" y="1506266"/>
              <a:ext cx="271228" cy="300082"/>
            </a:xfrm>
            <a:prstGeom prst="rect">
              <a:avLst/>
            </a:prstGeom>
            <a:noFill/>
          </p:spPr>
          <p:txBody>
            <a:bodyPr wrap="none" rtlCol="0">
              <a:spAutoFit/>
            </a:bodyPr>
            <a:lstStyle/>
            <a:p>
              <a:r>
                <a:rPr lang="en-US">
                  <a:solidFill>
                    <a:schemeClr val="bg1"/>
                  </a:solidFill>
                </a:rPr>
                <a:t>1</a:t>
              </a:r>
            </a:p>
          </p:txBody>
        </p:sp>
      </p:grpSp>
      <p:grpSp>
        <p:nvGrpSpPr>
          <p:cNvPr id="9" name="Group 8">
            <a:extLst>
              <a:ext uri="{FF2B5EF4-FFF2-40B4-BE49-F238E27FC236}">
                <a16:creationId xmlns:a16="http://schemas.microsoft.com/office/drawing/2014/main" id="{9D49D22C-5F04-8C95-5816-8228AD6F031E}"/>
              </a:ext>
            </a:extLst>
          </p:cNvPr>
          <p:cNvGrpSpPr/>
          <p:nvPr/>
        </p:nvGrpSpPr>
        <p:grpSpPr>
          <a:xfrm flipV="1">
            <a:off x="4893858" y="3151560"/>
            <a:ext cx="271228" cy="457200"/>
            <a:chOff x="7576767" y="1485541"/>
            <a:chExt cx="271228" cy="457200"/>
          </a:xfrm>
        </p:grpSpPr>
        <p:cxnSp>
          <p:nvCxnSpPr>
            <p:cNvPr id="13" name="Straight Arrow Connector 12">
              <a:extLst>
                <a:ext uri="{FF2B5EF4-FFF2-40B4-BE49-F238E27FC236}">
                  <a16:creationId xmlns:a16="http://schemas.microsoft.com/office/drawing/2014/main" id="{EAC19A19-37C4-AE6F-86D1-253F68AAF10B}"/>
                </a:ext>
              </a:extLst>
            </p:cNvPr>
            <p:cNvCxnSpPr>
              <a:cxnSpLocks/>
            </p:cNvCxnSpPr>
            <p:nvPr/>
          </p:nvCxnSpPr>
          <p:spPr>
            <a:xfrm>
              <a:off x="7712381" y="1485541"/>
              <a:ext cx="0" cy="457200"/>
            </a:xfrm>
            <a:prstGeom prst="straightConnector1">
              <a:avLst/>
            </a:prstGeom>
            <a:ln w="127000">
              <a:solidFill>
                <a:srgbClr val="00B050"/>
              </a:solidFill>
              <a:tailEnd type="triangle"/>
            </a:ln>
            <a:effectLst/>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1F97F848-0704-95A5-7145-4A3BBDFEFB7D}"/>
                </a:ext>
              </a:extLst>
            </p:cNvPr>
            <p:cNvSpPr txBox="1"/>
            <p:nvPr/>
          </p:nvSpPr>
          <p:spPr>
            <a:xfrm flipV="1">
              <a:off x="7576767" y="1564100"/>
              <a:ext cx="271228" cy="300082"/>
            </a:xfrm>
            <a:prstGeom prst="rect">
              <a:avLst/>
            </a:prstGeom>
            <a:noFill/>
          </p:spPr>
          <p:txBody>
            <a:bodyPr wrap="none" rtlCol="0">
              <a:spAutoFit/>
            </a:bodyPr>
            <a:lstStyle/>
            <a:p>
              <a:r>
                <a:rPr lang="en-US">
                  <a:solidFill>
                    <a:schemeClr val="bg1"/>
                  </a:solidFill>
                </a:rPr>
                <a:t>2</a:t>
              </a:r>
            </a:p>
          </p:txBody>
        </p:sp>
      </p:grpSp>
      <p:sp>
        <p:nvSpPr>
          <p:cNvPr id="8" name="TextBox 7">
            <a:extLst>
              <a:ext uri="{FF2B5EF4-FFF2-40B4-BE49-F238E27FC236}">
                <a16:creationId xmlns:a16="http://schemas.microsoft.com/office/drawing/2014/main" id="{8BF8AF54-CDC8-B1EE-EAA5-4C592AB5DB92}"/>
              </a:ext>
            </a:extLst>
          </p:cNvPr>
          <p:cNvSpPr txBox="1"/>
          <p:nvPr/>
        </p:nvSpPr>
        <p:spPr>
          <a:xfrm>
            <a:off x="920535" y="3925889"/>
            <a:ext cx="3231335" cy="646331"/>
          </a:xfrm>
          <a:prstGeom prst="rect">
            <a:avLst/>
          </a:prstGeom>
          <a:solidFill>
            <a:schemeClr val="bg1">
              <a:lumMod val="95000"/>
            </a:schemeClr>
          </a:solidFill>
        </p:spPr>
        <p:txBody>
          <a:bodyPr wrap="square" rtlCol="0">
            <a:spAutoFit/>
          </a:bodyPr>
          <a:lstStyle/>
          <a:p>
            <a:r>
              <a:rPr lang="en-US"/>
              <a:t>Nerve conduction measures the large myelinated axons (A</a:t>
            </a:r>
            <a:r>
              <a:rPr lang="el-GR"/>
              <a:t>α</a:t>
            </a:r>
            <a:r>
              <a:rPr lang="en-US"/>
              <a:t>, A</a:t>
            </a:r>
            <a:r>
              <a:rPr lang="el-GR"/>
              <a:t>β</a:t>
            </a:r>
            <a:r>
              <a:rPr lang="en-US"/>
              <a:t>)</a:t>
            </a:r>
          </a:p>
        </p:txBody>
      </p:sp>
    </p:spTree>
    <p:extLst>
      <p:ext uri="{BB962C8B-B14F-4D97-AF65-F5344CB8AC3E}">
        <p14:creationId xmlns:p14="http://schemas.microsoft.com/office/powerpoint/2010/main" val="906121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a:grpSpLocks noChangeAspect="1"/>
          </p:cNvGrpSpPr>
          <p:nvPr/>
        </p:nvGrpSpPr>
        <p:grpSpPr bwMode="auto">
          <a:xfrm>
            <a:off x="832485" y="967574"/>
            <a:ext cx="4037545" cy="3638335"/>
            <a:chOff x="954" y="720"/>
            <a:chExt cx="3894" cy="3509"/>
          </a:xfrm>
        </p:grpSpPr>
        <p:pic>
          <p:nvPicPr>
            <p:cNvPr id="48132" name="Picture 5" descr="Rutkove11rev"/>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954" y="720"/>
              <a:ext cx="3840" cy="3435"/>
            </a:xfrm>
            <a:prstGeom prst="rect">
              <a:avLst/>
            </a:prstGeom>
            <a:noFill/>
            <a:ln w="9525">
              <a:noFill/>
              <a:miter lim="800000"/>
              <a:headEnd/>
              <a:tailEnd/>
            </a:ln>
          </p:spPr>
        </p:pic>
        <p:sp>
          <p:nvSpPr>
            <p:cNvPr id="48133" name="Text Box 4"/>
            <p:cNvSpPr txBox="1">
              <a:spLocks noChangeArrowheads="1"/>
            </p:cNvSpPr>
            <p:nvPr/>
          </p:nvSpPr>
          <p:spPr bwMode="auto">
            <a:xfrm>
              <a:off x="3600" y="4029"/>
              <a:ext cx="1248" cy="200"/>
            </a:xfrm>
            <a:prstGeom prst="rect">
              <a:avLst/>
            </a:prstGeom>
            <a:noFill/>
            <a:ln w="9525">
              <a:noFill/>
              <a:miter lim="800000"/>
              <a:headEnd/>
              <a:tailEnd/>
            </a:ln>
          </p:spPr>
          <p:txBody>
            <a:bodyPr>
              <a:spAutoFit/>
            </a:bodyPr>
            <a:lstStyle/>
            <a:p>
              <a:pPr algn="r">
                <a:spcBef>
                  <a:spcPct val="50000"/>
                </a:spcBef>
              </a:pPr>
              <a:r>
                <a:rPr lang="en-US" sz="750">
                  <a:solidFill>
                    <a:schemeClr val="bg2"/>
                  </a:solidFill>
                  <a:cs typeface="Times New Roman" pitchFamily="18" charset="0"/>
                </a:rPr>
                <a:t>© 2005 NeuroMetrix, Inc.</a:t>
              </a:r>
            </a:p>
          </p:txBody>
        </p:sp>
      </p:grpSp>
      <p:sp>
        <p:nvSpPr>
          <p:cNvPr id="9" name="Title 1"/>
          <p:cNvSpPr>
            <a:spLocks noGrp="1"/>
          </p:cNvSpPr>
          <p:nvPr>
            <p:ph type="title" idx="4294967295"/>
          </p:nvPr>
        </p:nvSpPr>
        <p:spPr>
          <a:xfrm>
            <a:off x="384969" y="250132"/>
            <a:ext cx="8374062" cy="407987"/>
          </a:xfrm>
          <a:prstGeom prst="rect">
            <a:avLst/>
          </a:prstGeom>
        </p:spPr>
        <p:txBody>
          <a:bodyPr lIns="91440" tIns="45720" rIns="91440" bIns="45720" rtlCol="0" anchor="t">
            <a:noAutofit/>
          </a:bodyPr>
          <a:lstStyle/>
          <a:p>
            <a:r>
              <a:rPr lang="en-US" sz="2400">
                <a:solidFill>
                  <a:schemeClr val="tx1"/>
                </a:solidFill>
                <a:latin typeface="Barlow SemiBold"/>
                <a:ea typeface="MS PGothic"/>
              </a:rPr>
              <a:t>Sensory nerve amplitude correlates with nerve fiber density</a:t>
            </a:r>
          </a:p>
        </p:txBody>
      </p:sp>
      <p:sp>
        <p:nvSpPr>
          <p:cNvPr id="15" name="Triangle 14">
            <a:extLst>
              <a:ext uri="{FF2B5EF4-FFF2-40B4-BE49-F238E27FC236}">
                <a16:creationId xmlns:a16="http://schemas.microsoft.com/office/drawing/2014/main" id="{270E52A4-8722-E045-8586-B6A997FD1BED}"/>
              </a:ext>
            </a:extLst>
          </p:cNvPr>
          <p:cNvSpPr/>
          <p:nvPr/>
        </p:nvSpPr>
        <p:spPr>
          <a:xfrm rot="16200000" flipV="1">
            <a:off x="288259" y="2458553"/>
            <a:ext cx="468573" cy="338048"/>
          </a:xfrm>
          <a:prstGeom prs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3" name="TextBox 2">
            <a:extLst>
              <a:ext uri="{FF2B5EF4-FFF2-40B4-BE49-F238E27FC236}">
                <a16:creationId xmlns:a16="http://schemas.microsoft.com/office/drawing/2014/main" id="{28609D27-4164-1629-99B9-20C82D450C17}"/>
              </a:ext>
            </a:extLst>
          </p:cNvPr>
          <p:cNvSpPr txBox="1"/>
          <p:nvPr/>
        </p:nvSpPr>
        <p:spPr>
          <a:xfrm>
            <a:off x="20411" y="4870804"/>
            <a:ext cx="8488723" cy="215444"/>
          </a:xfrm>
          <a:prstGeom prst="rect">
            <a:avLst/>
          </a:prstGeom>
          <a:noFill/>
        </p:spPr>
        <p:txBody>
          <a:bodyPr wrap="square" rtlCol="0">
            <a:spAutoFit/>
          </a:bodyPr>
          <a:lstStyle/>
          <a:p>
            <a:r>
              <a:rPr lang="en-US" sz="800">
                <a:latin typeface="Barlow" panose="00000500000000000000" pitchFamily="2" charset="0"/>
              </a:rPr>
              <a:t>References: </a:t>
            </a:r>
            <a:r>
              <a:rPr lang="en-US" sz="800" err="1">
                <a:latin typeface="Barlow" panose="00000500000000000000" pitchFamily="2" charset="0"/>
              </a:rPr>
              <a:t>Veves</a:t>
            </a:r>
            <a:r>
              <a:rPr lang="en-US" sz="800">
                <a:latin typeface="Barlow" panose="00000500000000000000" pitchFamily="2" charset="0"/>
              </a:rPr>
              <a:t> et al. Diabetic Medicine 1991.</a:t>
            </a:r>
          </a:p>
        </p:txBody>
      </p:sp>
      <p:pic>
        <p:nvPicPr>
          <p:cNvPr id="5" name="Picture 1">
            <a:extLst>
              <a:ext uri="{FF2B5EF4-FFF2-40B4-BE49-F238E27FC236}">
                <a16:creationId xmlns:a16="http://schemas.microsoft.com/office/drawing/2014/main" id="{7D166EEB-2DDE-6D10-2DB8-287CEB46778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4009" y="1258974"/>
            <a:ext cx="2936038" cy="2992921"/>
          </a:xfrm>
          <a:prstGeom prst="rect">
            <a:avLst/>
          </a:prstGeom>
          <a:noFill/>
          <a:ln w="9525">
            <a:noFill/>
            <a:miter lim="800000"/>
            <a:headEnd/>
            <a:tailEnd/>
          </a:ln>
        </p:spPr>
      </p:pic>
      <p:pic>
        <p:nvPicPr>
          <p:cNvPr id="7" name="Picture 6">
            <a:extLst>
              <a:ext uri="{FF2B5EF4-FFF2-40B4-BE49-F238E27FC236}">
                <a16:creationId xmlns:a16="http://schemas.microsoft.com/office/drawing/2014/main" id="{494C9106-CA74-DD65-6129-E54F923C46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7302926" y="1707334"/>
            <a:ext cx="1820572" cy="1005840"/>
          </a:xfrm>
          <a:prstGeom prst="rect">
            <a:avLst/>
          </a:prstGeom>
        </p:spPr>
      </p:pic>
      <p:sp>
        <p:nvSpPr>
          <p:cNvPr id="8" name="TextBox 7">
            <a:extLst>
              <a:ext uri="{FF2B5EF4-FFF2-40B4-BE49-F238E27FC236}">
                <a16:creationId xmlns:a16="http://schemas.microsoft.com/office/drawing/2014/main" id="{035CBD6B-6CCA-A25D-1978-923CA39B69E9}"/>
              </a:ext>
            </a:extLst>
          </p:cNvPr>
          <p:cNvSpPr txBox="1"/>
          <p:nvPr/>
        </p:nvSpPr>
        <p:spPr>
          <a:xfrm>
            <a:off x="7710292" y="3161451"/>
            <a:ext cx="1501689" cy="338554"/>
          </a:xfrm>
          <a:prstGeom prst="rect">
            <a:avLst/>
          </a:prstGeom>
          <a:noFill/>
        </p:spPr>
        <p:txBody>
          <a:bodyPr wrap="square" rtlCol="0">
            <a:spAutoFit/>
          </a:bodyPr>
          <a:lstStyle/>
          <a:p>
            <a:r>
              <a:rPr lang="en-US" sz="800"/>
              <a:t>Oppenheim. Textbook of nervous disease.. 1894.</a:t>
            </a:r>
          </a:p>
        </p:txBody>
      </p:sp>
      <p:sp>
        <p:nvSpPr>
          <p:cNvPr id="6" name="TextBox 5">
            <a:extLst>
              <a:ext uri="{FF2B5EF4-FFF2-40B4-BE49-F238E27FC236}">
                <a16:creationId xmlns:a16="http://schemas.microsoft.com/office/drawing/2014/main" id="{8696C15C-7A77-BF2F-FB16-BDB56D37CBEB}"/>
              </a:ext>
            </a:extLst>
          </p:cNvPr>
          <p:cNvSpPr txBox="1"/>
          <p:nvPr/>
        </p:nvSpPr>
        <p:spPr>
          <a:xfrm>
            <a:off x="5681774" y="845931"/>
            <a:ext cx="2396810" cy="369332"/>
          </a:xfrm>
          <a:prstGeom prst="rect">
            <a:avLst/>
          </a:prstGeom>
          <a:noFill/>
        </p:spPr>
        <p:txBody>
          <a:bodyPr wrap="square" rtlCol="0">
            <a:spAutoFit/>
          </a:bodyPr>
          <a:lstStyle/>
          <a:p>
            <a:r>
              <a:rPr lang="en-US">
                <a:latin typeface="Barlow SemiBold" panose="00000700000000000000" pitchFamily="2" charset="0"/>
              </a:rPr>
              <a:t>“Virtual Nerve Biopsy”</a:t>
            </a:r>
          </a:p>
        </p:txBody>
      </p:sp>
      <p:cxnSp>
        <p:nvCxnSpPr>
          <p:cNvPr id="11" name="Straight Connector 10">
            <a:extLst>
              <a:ext uri="{FF2B5EF4-FFF2-40B4-BE49-F238E27FC236}">
                <a16:creationId xmlns:a16="http://schemas.microsoft.com/office/drawing/2014/main" id="{197A72BC-99A5-4EB6-9468-92810AB5A1D8}"/>
              </a:ext>
            </a:extLst>
          </p:cNvPr>
          <p:cNvCxnSpPr/>
          <p:nvPr/>
        </p:nvCxnSpPr>
        <p:spPr>
          <a:xfrm>
            <a:off x="4671044" y="1016637"/>
            <a:ext cx="0" cy="3367940"/>
          </a:xfrm>
          <a:prstGeom prst="line">
            <a:avLst/>
          </a:prstGeom>
          <a:ln w="9525"/>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160594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asy Notes On 【Sural Nerve】Learn in Just 4 Minutes! – Earth's Lab">
            <a:extLst>
              <a:ext uri="{FF2B5EF4-FFF2-40B4-BE49-F238E27FC236}">
                <a16:creationId xmlns:a16="http://schemas.microsoft.com/office/drawing/2014/main" id="{0A38E2D9-49F8-0046-9EE2-D181AC2A58AA}"/>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769670" y="714739"/>
            <a:ext cx="2806160" cy="411075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A03B864-E047-F846-B5AD-CAD52A47B92A}"/>
              </a:ext>
            </a:extLst>
          </p:cNvPr>
          <p:cNvSpPr>
            <a:spLocks noGrp="1"/>
          </p:cNvSpPr>
          <p:nvPr>
            <p:ph type="title"/>
          </p:nvPr>
        </p:nvSpPr>
        <p:spPr>
          <a:xfrm>
            <a:off x="457200" y="199958"/>
            <a:ext cx="8373979" cy="407504"/>
          </a:xfrm>
          <a:prstGeom prst="rect">
            <a:avLst/>
          </a:prstGeom>
        </p:spPr>
        <p:txBody>
          <a:bodyPr/>
          <a:lstStyle/>
          <a:p>
            <a:r>
              <a:rPr lang="en-US">
                <a:solidFill>
                  <a:schemeClr val="tx1"/>
                </a:solidFill>
              </a:rPr>
              <a:t>Sural nerve conduction is a sensitive and specific indicator </a:t>
            </a:r>
            <a:br>
              <a:rPr lang="en-US">
                <a:solidFill>
                  <a:schemeClr val="tx1"/>
                </a:solidFill>
              </a:rPr>
            </a:br>
            <a:r>
              <a:rPr lang="en-US">
                <a:solidFill>
                  <a:schemeClr val="tx1"/>
                </a:solidFill>
              </a:rPr>
              <a:t>of distal nerve fiber loss</a:t>
            </a:r>
          </a:p>
        </p:txBody>
      </p:sp>
      <p:sp>
        <p:nvSpPr>
          <p:cNvPr id="3" name="Content Placeholder 2">
            <a:extLst>
              <a:ext uri="{FF2B5EF4-FFF2-40B4-BE49-F238E27FC236}">
                <a16:creationId xmlns:a16="http://schemas.microsoft.com/office/drawing/2014/main" id="{D9EE1808-E36A-9A44-A48C-98CA0515A6AD}"/>
              </a:ext>
            </a:extLst>
          </p:cNvPr>
          <p:cNvSpPr>
            <a:spLocks noGrp="1"/>
          </p:cNvSpPr>
          <p:nvPr>
            <p:ph idx="1"/>
          </p:nvPr>
        </p:nvSpPr>
        <p:spPr>
          <a:xfrm>
            <a:off x="457201" y="996664"/>
            <a:ext cx="5348093" cy="3736264"/>
          </a:xfrm>
          <a:prstGeom prst="rect">
            <a:avLst/>
          </a:prstGeom>
        </p:spPr>
        <p:txBody>
          <a:bodyPr>
            <a:noAutofit/>
          </a:bodyPr>
          <a:lstStyle/>
          <a:p>
            <a:r>
              <a:rPr lang="en-US"/>
              <a:t>Neuroanatomy</a:t>
            </a:r>
          </a:p>
          <a:p>
            <a:pPr lvl="1"/>
            <a:r>
              <a:rPr lang="en-US" sz="1400"/>
              <a:t>Distal sensory nerve</a:t>
            </a:r>
          </a:p>
          <a:p>
            <a:pPr lvl="1"/>
            <a:r>
              <a:rPr lang="en-US" sz="1400"/>
              <a:t>Comprised of branches from the tibial and common fibular nerves</a:t>
            </a:r>
          </a:p>
          <a:p>
            <a:pPr lvl="1"/>
            <a:r>
              <a:rPr lang="en-US" sz="1400"/>
              <a:t>Supplies sensation to the skin of the lateral foot and lateral lower ankle</a:t>
            </a:r>
          </a:p>
          <a:p>
            <a:r>
              <a:rPr lang="en-US"/>
              <a:t>Sensitive indicator of distal nerve fiber loss</a:t>
            </a:r>
          </a:p>
          <a:p>
            <a:r>
              <a:rPr lang="en-US"/>
              <a:t>Abnormalities are specific for peripheral neuropathy</a:t>
            </a:r>
          </a:p>
          <a:p>
            <a:pPr lvl="1"/>
            <a:r>
              <a:rPr lang="en-US" sz="1400"/>
              <a:t>Unaffected by lumbosacral disc herniation</a:t>
            </a:r>
          </a:p>
          <a:p>
            <a:pPr lvl="1"/>
            <a:r>
              <a:rPr lang="en-US" sz="1400"/>
              <a:t>Focal neuropathy of sural nerve (or proximal fibers) uncommon</a:t>
            </a:r>
          </a:p>
          <a:p>
            <a:pPr lvl="1"/>
            <a:r>
              <a:rPr lang="en-US" sz="1400"/>
              <a:t>Sural nerve response is detectable in most non-neuropathic elderly patients</a:t>
            </a:r>
          </a:p>
          <a:p>
            <a:endParaRPr lang="en-US"/>
          </a:p>
        </p:txBody>
      </p:sp>
      <p:cxnSp>
        <p:nvCxnSpPr>
          <p:cNvPr id="10" name="Straight Arrow Connector 9">
            <a:extLst>
              <a:ext uri="{FF2B5EF4-FFF2-40B4-BE49-F238E27FC236}">
                <a16:creationId xmlns:a16="http://schemas.microsoft.com/office/drawing/2014/main" id="{26FCC3DD-F1FD-314C-AC43-AA77C15536D0}"/>
              </a:ext>
            </a:extLst>
          </p:cNvPr>
          <p:cNvCxnSpPr>
            <a:cxnSpLocks/>
          </p:cNvCxnSpPr>
          <p:nvPr/>
        </p:nvCxnSpPr>
        <p:spPr>
          <a:xfrm>
            <a:off x="6992363" y="4300532"/>
            <a:ext cx="385569" cy="0"/>
          </a:xfrm>
          <a:prstGeom prst="straightConnector1">
            <a:avLst/>
          </a:prstGeom>
          <a:ln w="88900">
            <a:solidFill>
              <a:srgbClr val="00B050"/>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400941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5CBC88F-66F8-8848-90C4-E28F5A1DDD4C}"/>
              </a:ext>
            </a:extLst>
          </p:cNvPr>
          <p:cNvSpPr>
            <a:spLocks noGrp="1"/>
          </p:cNvSpPr>
          <p:nvPr>
            <p:ph type="title" idx="4294967295"/>
          </p:nvPr>
        </p:nvSpPr>
        <p:spPr>
          <a:xfrm>
            <a:off x="952499" y="2027464"/>
            <a:ext cx="7290708" cy="1939017"/>
          </a:xfrm>
          <a:prstGeom prst="rect">
            <a:avLst/>
          </a:prstGeom>
        </p:spPr>
        <p:txBody>
          <a:bodyPr lIns="91440" tIns="45720" rIns="91440" bIns="45720" anchor="t"/>
          <a:lstStyle/>
          <a:p>
            <a:r>
              <a:rPr lang="en-US" sz="2400" b="1" dirty="0">
                <a:solidFill>
                  <a:schemeClr val="bg1"/>
                </a:solidFill>
                <a:latin typeface="Barlow SemiBold" panose="00000700000000000000" pitchFamily="2" charset="0"/>
                <a:ea typeface="MS PGothic"/>
              </a:rPr>
              <a:t>DPNCheck</a:t>
            </a:r>
            <a:br>
              <a:rPr lang="en-US" sz="1600" dirty="0">
                <a:latin typeface="Barlow" panose="00000500000000000000" pitchFamily="2" charset="0"/>
              </a:rPr>
            </a:br>
            <a:r>
              <a:rPr lang="en-US" sz="1600" dirty="0">
                <a:solidFill>
                  <a:schemeClr val="bg1"/>
                </a:solidFill>
                <a:latin typeface="Barlow" panose="00000500000000000000" pitchFamily="2" charset="0"/>
                <a:ea typeface="MS PGothic"/>
              </a:rPr>
              <a:t>- Device overview</a:t>
            </a:r>
            <a:br>
              <a:rPr lang="en-US" sz="1600" dirty="0">
                <a:latin typeface="Barlow" panose="00000500000000000000" pitchFamily="2" charset="0"/>
              </a:rPr>
            </a:br>
            <a:r>
              <a:rPr lang="en-US" sz="1600" dirty="0">
                <a:solidFill>
                  <a:schemeClr val="bg1"/>
                </a:solidFill>
                <a:latin typeface="Barlow" panose="00000500000000000000" pitchFamily="2" charset="0"/>
                <a:ea typeface="MS PGothic"/>
              </a:rPr>
              <a:t>- Interpretation of results</a:t>
            </a:r>
            <a:br>
              <a:rPr lang="en-US" sz="1600" dirty="0">
                <a:latin typeface="Barlow" panose="00000500000000000000" pitchFamily="2" charset="0"/>
              </a:rPr>
            </a:br>
            <a:r>
              <a:rPr lang="en-US" sz="1600" dirty="0">
                <a:solidFill>
                  <a:schemeClr val="bg1"/>
                </a:solidFill>
                <a:latin typeface="Barlow" panose="00000500000000000000" pitchFamily="2" charset="0"/>
                <a:ea typeface="MS PGothic"/>
              </a:rPr>
              <a:t>- Quality control</a:t>
            </a:r>
          </a:p>
        </p:txBody>
      </p:sp>
    </p:spTree>
    <p:extLst>
      <p:ext uri="{BB962C8B-B14F-4D97-AF65-F5344CB8AC3E}">
        <p14:creationId xmlns:p14="http://schemas.microsoft.com/office/powerpoint/2010/main" val="34301306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A87E95DE-7ADB-BD46-910A-7F421526930F}"/>
              </a:ext>
            </a:extLst>
          </p:cNvPr>
          <p:cNvSpPr>
            <a:spLocks noGrp="1"/>
          </p:cNvSpPr>
          <p:nvPr>
            <p:ph type="title"/>
          </p:nvPr>
        </p:nvSpPr>
        <p:spPr>
          <a:xfrm>
            <a:off x="268011" y="279626"/>
            <a:ext cx="8373979" cy="407504"/>
          </a:xfrm>
          <a:prstGeom prst="rect">
            <a:avLst/>
          </a:prstGeom>
        </p:spPr>
        <p:txBody>
          <a:bodyPr>
            <a:noAutofit/>
          </a:bodyPr>
          <a:lstStyle/>
          <a:p>
            <a:r>
              <a:rPr lang="en-US" altLang="en-US" sz="2000">
                <a:solidFill>
                  <a:schemeClr val="tx1"/>
                </a:solidFill>
              </a:rPr>
              <a:t>DPNCheck is a standardized and automated </a:t>
            </a:r>
            <a:r>
              <a:rPr lang="en-US" sz="2000">
                <a:solidFill>
                  <a:schemeClr val="tx1"/>
                </a:solidFill>
              </a:rPr>
              <a:t>sural nerve conduction test</a:t>
            </a:r>
          </a:p>
        </p:txBody>
      </p:sp>
      <p:sp>
        <p:nvSpPr>
          <p:cNvPr id="2" name="Content Placeholder 1">
            <a:extLst>
              <a:ext uri="{FF2B5EF4-FFF2-40B4-BE49-F238E27FC236}">
                <a16:creationId xmlns:a16="http://schemas.microsoft.com/office/drawing/2014/main" id="{F48369A7-BE4C-E747-90C3-C70AB0150990}"/>
              </a:ext>
            </a:extLst>
          </p:cNvPr>
          <p:cNvSpPr>
            <a:spLocks noGrp="1"/>
          </p:cNvSpPr>
          <p:nvPr>
            <p:ph idx="1"/>
          </p:nvPr>
        </p:nvSpPr>
        <p:spPr>
          <a:xfrm>
            <a:off x="1835256" y="3162087"/>
            <a:ext cx="6497897" cy="1701997"/>
          </a:xfrm>
          <a:prstGeom prst="rect">
            <a:avLst/>
          </a:prstGeom>
        </p:spPr>
        <p:txBody>
          <a:bodyPr>
            <a:normAutofit/>
          </a:bodyPr>
          <a:lstStyle/>
          <a:p>
            <a:pPr>
              <a:spcBef>
                <a:spcPts val="300"/>
              </a:spcBef>
            </a:pPr>
            <a:r>
              <a:rPr lang="en-US" sz="1500" dirty="0">
                <a:solidFill>
                  <a:schemeClr val="tx1"/>
                </a:solidFill>
              </a:rPr>
              <a:t>Performed in minutes by point-of-care staff</a:t>
            </a:r>
          </a:p>
          <a:p>
            <a:pPr>
              <a:spcBef>
                <a:spcPts val="300"/>
              </a:spcBef>
            </a:pPr>
            <a:r>
              <a:rPr lang="en-US" sz="1500" dirty="0">
                <a:solidFill>
                  <a:schemeClr val="tx1"/>
                </a:solidFill>
              </a:rPr>
              <a:t>Gold standard NCS technology</a:t>
            </a:r>
          </a:p>
          <a:p>
            <a:pPr>
              <a:spcBef>
                <a:spcPts val="300"/>
              </a:spcBef>
            </a:pPr>
            <a:r>
              <a:rPr lang="en-US" sz="1500" dirty="0">
                <a:solidFill>
                  <a:schemeClr val="tx1"/>
                </a:solidFill>
              </a:rPr>
              <a:t>Device + single-patient-use biosensor</a:t>
            </a:r>
          </a:p>
          <a:p>
            <a:pPr>
              <a:spcBef>
                <a:spcPts val="300"/>
              </a:spcBef>
            </a:pPr>
            <a:r>
              <a:rPr lang="en-US" sz="1500" dirty="0">
                <a:solidFill>
                  <a:schemeClr val="tx1"/>
                </a:solidFill>
              </a:rPr>
              <a:t>Reports amplitude and conduction velocity</a:t>
            </a:r>
          </a:p>
          <a:p>
            <a:pPr>
              <a:spcBef>
                <a:spcPts val="300"/>
              </a:spcBef>
            </a:pPr>
            <a:r>
              <a:rPr lang="en-US" sz="1500" dirty="0">
                <a:solidFill>
                  <a:schemeClr val="tx1"/>
                </a:solidFill>
              </a:rPr>
              <a:t>Straightforward interpretation</a:t>
            </a:r>
          </a:p>
          <a:p>
            <a:pPr>
              <a:spcBef>
                <a:spcPts val="300"/>
              </a:spcBef>
            </a:pPr>
            <a:r>
              <a:rPr lang="en-US" altLang="en-US" sz="1500" dirty="0">
                <a:solidFill>
                  <a:schemeClr val="tx1"/>
                </a:solidFill>
              </a:rPr>
              <a:t>2M+ patients tested over 10 years</a:t>
            </a:r>
          </a:p>
          <a:p>
            <a:pPr>
              <a:spcBef>
                <a:spcPts val="300"/>
              </a:spcBef>
            </a:pPr>
            <a:endParaRPr lang="en-US" altLang="en-US" dirty="0">
              <a:solidFill>
                <a:schemeClr val="tx1"/>
              </a:solidFill>
            </a:endParaRPr>
          </a:p>
          <a:p>
            <a:pPr>
              <a:spcBef>
                <a:spcPts val="300"/>
              </a:spcBef>
            </a:pPr>
            <a:endParaRPr lang="en-US" dirty="0">
              <a:solidFill>
                <a:schemeClr val="tx1"/>
              </a:solidFill>
            </a:endParaRPr>
          </a:p>
          <a:p>
            <a:pPr>
              <a:spcBef>
                <a:spcPts val="300"/>
              </a:spcBef>
            </a:pPr>
            <a:endParaRPr lang="en-US" dirty="0">
              <a:solidFill>
                <a:schemeClr val="tx1"/>
              </a:solidFill>
            </a:endParaRPr>
          </a:p>
        </p:txBody>
      </p:sp>
      <p:sp>
        <p:nvSpPr>
          <p:cNvPr id="22" name="TextBox 21">
            <a:extLst>
              <a:ext uri="{FF2B5EF4-FFF2-40B4-BE49-F238E27FC236}">
                <a16:creationId xmlns:a16="http://schemas.microsoft.com/office/drawing/2014/main" id="{3934120C-58D6-3645-7887-29AE53D99E3F}"/>
              </a:ext>
            </a:extLst>
          </p:cNvPr>
          <p:cNvSpPr txBox="1"/>
          <p:nvPr/>
        </p:nvSpPr>
        <p:spPr>
          <a:xfrm>
            <a:off x="285537" y="868173"/>
            <a:ext cx="4096873" cy="411999"/>
          </a:xfrm>
          <a:prstGeom prst="rect">
            <a:avLst/>
          </a:prstGeom>
          <a:noFill/>
        </p:spPr>
        <p:txBody>
          <a:bodyPr wrap="square" rtlCol="0">
            <a:noAutofit/>
          </a:bodyPr>
          <a:lstStyle/>
          <a:p>
            <a:pPr>
              <a:spcAft>
                <a:spcPts val="900"/>
              </a:spcAft>
              <a:defRPr/>
            </a:pPr>
            <a:r>
              <a:rPr lang="en-US">
                <a:latin typeface="Barlow SemiBold" panose="00000700000000000000" pitchFamily="2" charset="0"/>
              </a:rPr>
              <a:t>Testing in </a:t>
            </a:r>
            <a:br>
              <a:rPr lang="en-US">
                <a:latin typeface="Barlow SemiBold" panose="00000700000000000000" pitchFamily="2" charset="0"/>
              </a:rPr>
            </a:br>
            <a:r>
              <a:rPr lang="en-US">
                <a:solidFill>
                  <a:srgbClr val="09C0DE"/>
                </a:solidFill>
                <a:latin typeface="Barlow SemiBold" panose="00000700000000000000" pitchFamily="2" charset="0"/>
              </a:rPr>
              <a:t>4 Easy </a:t>
            </a:r>
            <a:r>
              <a:rPr lang="en-US">
                <a:latin typeface="Barlow SemiBold" panose="00000700000000000000" pitchFamily="2" charset="0"/>
              </a:rPr>
              <a:t>Steps:</a:t>
            </a:r>
          </a:p>
        </p:txBody>
      </p:sp>
      <p:sp>
        <p:nvSpPr>
          <p:cNvPr id="52" name="TextBox 51">
            <a:extLst>
              <a:ext uri="{FF2B5EF4-FFF2-40B4-BE49-F238E27FC236}">
                <a16:creationId xmlns:a16="http://schemas.microsoft.com/office/drawing/2014/main" id="{39D916B7-30E9-4303-91E0-8EEC9E35E112}"/>
              </a:ext>
            </a:extLst>
          </p:cNvPr>
          <p:cNvSpPr txBox="1"/>
          <p:nvPr/>
        </p:nvSpPr>
        <p:spPr>
          <a:xfrm>
            <a:off x="2796800" y="861898"/>
            <a:ext cx="272479" cy="333575"/>
          </a:xfrm>
          <a:prstGeom prst="rect">
            <a:avLst/>
          </a:prstGeom>
          <a:noFill/>
        </p:spPr>
        <p:txBody>
          <a:bodyPr wrap="none" rtlCol="0">
            <a:spAutoFit/>
          </a:bodyPr>
          <a:lstStyle/>
          <a:p>
            <a:r>
              <a:rPr lang="en-US" b="1">
                <a:solidFill>
                  <a:srgbClr val="002060"/>
                </a:solidFill>
              </a:rPr>
              <a:t>1</a:t>
            </a:r>
          </a:p>
        </p:txBody>
      </p:sp>
      <p:grpSp>
        <p:nvGrpSpPr>
          <p:cNvPr id="4" name="Group 3">
            <a:extLst>
              <a:ext uri="{FF2B5EF4-FFF2-40B4-BE49-F238E27FC236}">
                <a16:creationId xmlns:a16="http://schemas.microsoft.com/office/drawing/2014/main" id="{28CF31FF-1B11-0640-5B83-A166EC555823}"/>
              </a:ext>
            </a:extLst>
          </p:cNvPr>
          <p:cNvGrpSpPr/>
          <p:nvPr/>
        </p:nvGrpSpPr>
        <p:grpSpPr>
          <a:xfrm>
            <a:off x="1883265" y="807257"/>
            <a:ext cx="1408674" cy="2270589"/>
            <a:chOff x="634999" y="1516656"/>
            <a:chExt cx="2492375" cy="4017369"/>
          </a:xfrm>
        </p:grpSpPr>
        <p:sp>
          <p:nvSpPr>
            <p:cNvPr id="5" name="Rectangle: Rounded Corners 4">
              <a:extLst>
                <a:ext uri="{FF2B5EF4-FFF2-40B4-BE49-F238E27FC236}">
                  <a16:creationId xmlns:a16="http://schemas.microsoft.com/office/drawing/2014/main" id="{95EC5F82-5B1A-5C09-2017-69230F1FC4FF}"/>
                </a:ext>
              </a:extLst>
            </p:cNvPr>
            <p:cNvSpPr/>
            <p:nvPr/>
          </p:nvSpPr>
          <p:spPr>
            <a:xfrm>
              <a:off x="634999" y="1516656"/>
              <a:ext cx="2492375" cy="2077444"/>
            </a:xfrm>
            <a:prstGeom prst="roundRect">
              <a:avLst>
                <a:gd name="adj" fmla="val 2588"/>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pic>
          <p:nvPicPr>
            <p:cNvPr id="6" name="Picture 5" descr="A picture containing person, wrist, limb, joint&#10;&#10;Description automatically generated">
              <a:extLst>
                <a:ext uri="{FF2B5EF4-FFF2-40B4-BE49-F238E27FC236}">
                  <a16:creationId xmlns:a16="http://schemas.microsoft.com/office/drawing/2014/main" id="{47057864-2224-C091-E944-19C1F4B6E1E9}"/>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a:fillRect/>
            </a:stretch>
          </p:blipFill>
          <p:spPr>
            <a:xfrm>
              <a:off x="795336" y="2324100"/>
              <a:ext cx="2171700" cy="3209925"/>
            </a:xfrm>
            <a:custGeom>
              <a:avLst/>
              <a:gdLst>
                <a:gd name="connsiteX0" fmla="*/ 56204 w 2171700"/>
                <a:gd name="connsiteY0" fmla="*/ 0 h 3209925"/>
                <a:gd name="connsiteX1" fmla="*/ 2115496 w 2171700"/>
                <a:gd name="connsiteY1" fmla="*/ 0 h 3209925"/>
                <a:gd name="connsiteX2" fmla="*/ 2171700 w 2171700"/>
                <a:gd name="connsiteY2" fmla="*/ 56204 h 3209925"/>
                <a:gd name="connsiteX3" fmla="*/ 2171700 w 2171700"/>
                <a:gd name="connsiteY3" fmla="*/ 3153721 h 3209925"/>
                <a:gd name="connsiteX4" fmla="*/ 2115496 w 2171700"/>
                <a:gd name="connsiteY4" fmla="*/ 3209925 h 3209925"/>
                <a:gd name="connsiteX5" fmla="*/ 56204 w 2171700"/>
                <a:gd name="connsiteY5" fmla="*/ 3209925 h 3209925"/>
                <a:gd name="connsiteX6" fmla="*/ 0 w 2171700"/>
                <a:gd name="connsiteY6" fmla="*/ 3153721 h 3209925"/>
                <a:gd name="connsiteX7" fmla="*/ 0 w 2171700"/>
                <a:gd name="connsiteY7" fmla="*/ 56204 h 3209925"/>
                <a:gd name="connsiteX8" fmla="*/ 56204 w 2171700"/>
                <a:gd name="connsiteY8" fmla="*/ 0 h 3209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1700" h="3209925">
                  <a:moveTo>
                    <a:pt x="56204" y="0"/>
                  </a:moveTo>
                  <a:lnTo>
                    <a:pt x="2115496" y="0"/>
                  </a:lnTo>
                  <a:cubicBezTo>
                    <a:pt x="2146537" y="0"/>
                    <a:pt x="2171700" y="25163"/>
                    <a:pt x="2171700" y="56204"/>
                  </a:cubicBezTo>
                  <a:lnTo>
                    <a:pt x="2171700" y="3153721"/>
                  </a:lnTo>
                  <a:cubicBezTo>
                    <a:pt x="2171700" y="3184762"/>
                    <a:pt x="2146537" y="3209925"/>
                    <a:pt x="2115496" y="3209925"/>
                  </a:cubicBezTo>
                  <a:lnTo>
                    <a:pt x="56204" y="3209925"/>
                  </a:lnTo>
                  <a:cubicBezTo>
                    <a:pt x="25163" y="3209925"/>
                    <a:pt x="0" y="3184762"/>
                    <a:pt x="0" y="3153721"/>
                  </a:cubicBezTo>
                  <a:lnTo>
                    <a:pt x="0" y="56204"/>
                  </a:lnTo>
                  <a:cubicBezTo>
                    <a:pt x="0" y="25163"/>
                    <a:pt x="25163" y="0"/>
                    <a:pt x="56204" y="0"/>
                  </a:cubicBezTo>
                  <a:close/>
                </a:path>
              </a:pathLst>
            </a:custGeom>
          </p:spPr>
        </p:pic>
        <p:sp>
          <p:nvSpPr>
            <p:cNvPr id="7" name="TextBox 6">
              <a:extLst>
                <a:ext uri="{FF2B5EF4-FFF2-40B4-BE49-F238E27FC236}">
                  <a16:creationId xmlns:a16="http://schemas.microsoft.com/office/drawing/2014/main" id="{7FB8A0C7-D2EB-1A79-CC5D-EBA6726A8C16}"/>
                </a:ext>
              </a:extLst>
            </p:cNvPr>
            <p:cNvSpPr txBox="1"/>
            <p:nvPr/>
          </p:nvSpPr>
          <p:spPr>
            <a:xfrm>
              <a:off x="795336" y="1641923"/>
              <a:ext cx="2171700" cy="532317"/>
            </a:xfrm>
            <a:prstGeom prst="rect">
              <a:avLst/>
            </a:prstGeom>
            <a:noFill/>
          </p:spPr>
          <p:txBody>
            <a:bodyPr wrap="square" rtlCol="0">
              <a:noAutofit/>
            </a:bodyPr>
            <a:lstStyle/>
            <a:p>
              <a:pPr algn="ctr">
                <a:spcAft>
                  <a:spcPts val="450"/>
                </a:spcAft>
              </a:pPr>
              <a:r>
                <a:rPr lang="en-US" sz="1050">
                  <a:solidFill>
                    <a:schemeClr val="bg1"/>
                  </a:solidFill>
                  <a:latin typeface="Barlow" panose="00000500000000000000" pitchFamily="2" charset="0"/>
                </a:rPr>
                <a:t>Position patient, </a:t>
              </a:r>
              <a:r>
                <a:rPr lang="en-US" sz="1050">
                  <a:solidFill>
                    <a:schemeClr val="bg1"/>
                  </a:solidFill>
                  <a:latin typeface="Barlow SemiBold" panose="00000700000000000000" pitchFamily="2" charset="0"/>
                </a:rPr>
                <a:t>prepare skin</a:t>
              </a:r>
            </a:p>
          </p:txBody>
        </p:sp>
      </p:grpSp>
      <p:sp>
        <p:nvSpPr>
          <p:cNvPr id="9" name="Rectangle: Rounded Corners 8">
            <a:extLst>
              <a:ext uri="{FF2B5EF4-FFF2-40B4-BE49-F238E27FC236}">
                <a16:creationId xmlns:a16="http://schemas.microsoft.com/office/drawing/2014/main" id="{5B3CF070-8D12-5427-E55E-BDD8872ABCBC}"/>
              </a:ext>
            </a:extLst>
          </p:cNvPr>
          <p:cNvSpPr/>
          <p:nvPr/>
        </p:nvSpPr>
        <p:spPr>
          <a:xfrm>
            <a:off x="3666905" y="807256"/>
            <a:ext cx="1408674" cy="1174157"/>
          </a:xfrm>
          <a:prstGeom prst="roundRect">
            <a:avLst>
              <a:gd name="adj" fmla="val 2588"/>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
        <p:nvSpPr>
          <p:cNvPr id="10" name="TextBox 9">
            <a:extLst>
              <a:ext uri="{FF2B5EF4-FFF2-40B4-BE49-F238E27FC236}">
                <a16:creationId xmlns:a16="http://schemas.microsoft.com/office/drawing/2014/main" id="{5F7EDA98-D359-E035-6005-F0B2C941288C}"/>
              </a:ext>
            </a:extLst>
          </p:cNvPr>
          <p:cNvSpPr txBox="1"/>
          <p:nvPr/>
        </p:nvSpPr>
        <p:spPr>
          <a:xfrm>
            <a:off x="3793586" y="878056"/>
            <a:ext cx="1191371" cy="300862"/>
          </a:xfrm>
          <a:prstGeom prst="rect">
            <a:avLst/>
          </a:prstGeom>
          <a:noFill/>
        </p:spPr>
        <p:txBody>
          <a:bodyPr wrap="square" rtlCol="0">
            <a:noAutofit/>
          </a:bodyPr>
          <a:lstStyle/>
          <a:p>
            <a:pPr algn="ctr">
              <a:spcAft>
                <a:spcPts val="450"/>
              </a:spcAft>
            </a:pPr>
            <a:r>
              <a:rPr lang="en-US" sz="1050" dirty="0">
                <a:solidFill>
                  <a:schemeClr val="bg1"/>
                </a:solidFill>
                <a:latin typeface="Barlow" panose="00000500000000000000" pitchFamily="2" charset="0"/>
              </a:rPr>
              <a:t>Insert biosensor, </a:t>
            </a:r>
            <a:r>
              <a:rPr lang="en-US" sz="1050" dirty="0">
                <a:solidFill>
                  <a:schemeClr val="bg1"/>
                </a:solidFill>
                <a:latin typeface="Barlow SemiBold" panose="00000700000000000000" pitchFamily="2" charset="0"/>
              </a:rPr>
              <a:t>apply gel</a:t>
            </a:r>
          </a:p>
        </p:txBody>
      </p:sp>
      <p:grpSp>
        <p:nvGrpSpPr>
          <p:cNvPr id="34" name="Group 33">
            <a:extLst>
              <a:ext uri="{FF2B5EF4-FFF2-40B4-BE49-F238E27FC236}">
                <a16:creationId xmlns:a16="http://schemas.microsoft.com/office/drawing/2014/main" id="{CE74B142-C07C-BC76-822E-17B050B45262}"/>
              </a:ext>
            </a:extLst>
          </p:cNvPr>
          <p:cNvGrpSpPr/>
          <p:nvPr/>
        </p:nvGrpSpPr>
        <p:grpSpPr>
          <a:xfrm>
            <a:off x="3302306" y="2081522"/>
            <a:ext cx="354230" cy="178866"/>
            <a:chOff x="6643994" y="4402957"/>
            <a:chExt cx="202774" cy="102389"/>
          </a:xfrm>
        </p:grpSpPr>
        <p:sp>
          <p:nvSpPr>
            <p:cNvPr id="13" name="Freeform: Shape 12">
              <a:extLst>
                <a:ext uri="{FF2B5EF4-FFF2-40B4-BE49-F238E27FC236}">
                  <a16:creationId xmlns:a16="http://schemas.microsoft.com/office/drawing/2014/main" id="{E16985C0-4B07-FCE0-FB3E-1AB9285CA6CA}"/>
                </a:ext>
              </a:extLst>
            </p:cNvPr>
            <p:cNvSpPr/>
            <p:nvPr/>
          </p:nvSpPr>
          <p:spPr>
            <a:xfrm>
              <a:off x="6795709" y="4402966"/>
              <a:ext cx="51059" cy="102372"/>
            </a:xfrm>
            <a:custGeom>
              <a:avLst/>
              <a:gdLst>
                <a:gd name="connsiteX0" fmla="*/ 83379 w 116643"/>
                <a:gd name="connsiteY0" fmla="*/ 71619 h 233868"/>
                <a:gd name="connsiteX1" fmla="*/ 37394 w 116643"/>
                <a:gd name="connsiteY1" fmla="*/ 17083 h 233868"/>
                <a:gd name="connsiteX2" fmla="*/ 26860 w 116643"/>
                <a:gd name="connsiteY2" fmla="*/ 4586 h 233868"/>
                <a:gd name="connsiteX3" fmla="*/ 4606 w 116643"/>
                <a:gd name="connsiteY3" fmla="*/ 4586 h 233868"/>
                <a:gd name="connsiteX4" fmla="*/ 4606 w 116643"/>
                <a:gd name="connsiteY4" fmla="*/ 26840 h 233868"/>
                <a:gd name="connsiteX5" fmla="*/ 33468 w 116643"/>
                <a:gd name="connsiteY5" fmla="*/ 61066 h 233868"/>
                <a:gd name="connsiteX6" fmla="*/ 79453 w 116643"/>
                <a:gd name="connsiteY6" fmla="*/ 115602 h 233868"/>
                <a:gd name="connsiteX7" fmla="*/ 80600 w 116643"/>
                <a:gd name="connsiteY7" fmla="*/ 116963 h 233868"/>
                <a:gd name="connsiteX8" fmla="*/ 61125 w 116643"/>
                <a:gd name="connsiteY8" fmla="*/ 140052 h 233868"/>
                <a:gd name="connsiteX9" fmla="*/ 15140 w 116643"/>
                <a:gd name="connsiteY9" fmla="*/ 194589 h 233868"/>
                <a:gd name="connsiteX10" fmla="*/ 4606 w 116643"/>
                <a:gd name="connsiteY10" fmla="*/ 207086 h 233868"/>
                <a:gd name="connsiteX11" fmla="*/ 0 w 116643"/>
                <a:gd name="connsiteY11" fmla="*/ 218203 h 233868"/>
                <a:gd name="connsiteX12" fmla="*/ 4606 w 116643"/>
                <a:gd name="connsiteY12" fmla="*/ 229320 h 233868"/>
                <a:gd name="connsiteX13" fmla="*/ 26860 w 116643"/>
                <a:gd name="connsiteY13" fmla="*/ 229320 h 233868"/>
                <a:gd name="connsiteX14" fmla="*/ 55722 w 116643"/>
                <a:gd name="connsiteY14" fmla="*/ 195094 h 233868"/>
                <a:gd name="connsiteX15" fmla="*/ 101707 w 116643"/>
                <a:gd name="connsiteY15" fmla="*/ 140558 h 233868"/>
                <a:gd name="connsiteX16" fmla="*/ 112241 w 116643"/>
                <a:gd name="connsiteY16" fmla="*/ 128061 h 233868"/>
                <a:gd name="connsiteX17" fmla="*/ 112241 w 116643"/>
                <a:gd name="connsiteY17" fmla="*/ 105807 h 233868"/>
                <a:gd name="connsiteX18" fmla="*/ 83379 w 116643"/>
                <a:gd name="connsiteY18" fmla="*/ 71580 h 233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6643" h="233868">
                  <a:moveTo>
                    <a:pt x="83379" y="71619"/>
                  </a:moveTo>
                  <a:cubicBezTo>
                    <a:pt x="68044" y="53447"/>
                    <a:pt x="52729" y="35255"/>
                    <a:pt x="37394" y="17083"/>
                  </a:cubicBezTo>
                  <a:cubicBezTo>
                    <a:pt x="33876" y="12924"/>
                    <a:pt x="30378" y="8745"/>
                    <a:pt x="26860" y="4586"/>
                  </a:cubicBezTo>
                  <a:cubicBezTo>
                    <a:pt x="21535" y="-1731"/>
                    <a:pt x="10029" y="-1323"/>
                    <a:pt x="4606" y="4586"/>
                  </a:cubicBezTo>
                  <a:cubicBezTo>
                    <a:pt x="-1555" y="11310"/>
                    <a:pt x="-1069" y="20095"/>
                    <a:pt x="4606" y="26840"/>
                  </a:cubicBezTo>
                  <a:cubicBezTo>
                    <a:pt x="14227" y="38248"/>
                    <a:pt x="23847" y="49657"/>
                    <a:pt x="33468" y="61066"/>
                  </a:cubicBezTo>
                  <a:cubicBezTo>
                    <a:pt x="48803" y="79238"/>
                    <a:pt x="64118" y="97430"/>
                    <a:pt x="79453" y="115602"/>
                  </a:cubicBezTo>
                  <a:cubicBezTo>
                    <a:pt x="79842" y="116049"/>
                    <a:pt x="80230" y="116516"/>
                    <a:pt x="80600" y="116963"/>
                  </a:cubicBezTo>
                  <a:cubicBezTo>
                    <a:pt x="74108" y="124659"/>
                    <a:pt x="67617" y="132356"/>
                    <a:pt x="61125" y="140052"/>
                  </a:cubicBezTo>
                  <a:cubicBezTo>
                    <a:pt x="45790" y="158225"/>
                    <a:pt x="30475" y="176416"/>
                    <a:pt x="15140" y="194589"/>
                  </a:cubicBezTo>
                  <a:cubicBezTo>
                    <a:pt x="11622" y="198748"/>
                    <a:pt x="8124" y="202927"/>
                    <a:pt x="4606" y="207086"/>
                  </a:cubicBezTo>
                  <a:cubicBezTo>
                    <a:pt x="1866" y="210332"/>
                    <a:pt x="0" y="213811"/>
                    <a:pt x="0" y="218203"/>
                  </a:cubicBezTo>
                  <a:cubicBezTo>
                    <a:pt x="0" y="222071"/>
                    <a:pt x="1710" y="226677"/>
                    <a:pt x="4606" y="229320"/>
                  </a:cubicBezTo>
                  <a:cubicBezTo>
                    <a:pt x="10456" y="234685"/>
                    <a:pt x="21185" y="236045"/>
                    <a:pt x="26860" y="229320"/>
                  </a:cubicBezTo>
                  <a:cubicBezTo>
                    <a:pt x="36481" y="217912"/>
                    <a:pt x="46101" y="206503"/>
                    <a:pt x="55722" y="195094"/>
                  </a:cubicBezTo>
                  <a:cubicBezTo>
                    <a:pt x="71057" y="176922"/>
                    <a:pt x="86372" y="158730"/>
                    <a:pt x="101707" y="140558"/>
                  </a:cubicBezTo>
                  <a:cubicBezTo>
                    <a:pt x="105225" y="136398"/>
                    <a:pt x="108723" y="132220"/>
                    <a:pt x="112241" y="128061"/>
                  </a:cubicBezTo>
                  <a:cubicBezTo>
                    <a:pt x="118091" y="121122"/>
                    <a:pt x="118130" y="112784"/>
                    <a:pt x="112241" y="105807"/>
                  </a:cubicBezTo>
                  <a:cubicBezTo>
                    <a:pt x="102620" y="94398"/>
                    <a:pt x="93000" y="82989"/>
                    <a:pt x="83379" y="71580"/>
                  </a:cubicBezTo>
                  <a:close/>
                </a:path>
              </a:pathLst>
            </a:custGeom>
            <a:solidFill>
              <a:schemeClr val="accent1"/>
            </a:solidFill>
            <a:ln w="1944" cap="flat">
              <a:noFill/>
              <a:prstDash val="solid"/>
              <a:miter/>
            </a:ln>
          </p:spPr>
          <p:txBody>
            <a:bodyPr rtlCol="0" anchor="ctr"/>
            <a:lstStyle/>
            <a:p>
              <a:endParaRPr lang="en-US" sz="900"/>
            </a:p>
          </p:txBody>
        </p:sp>
        <p:sp>
          <p:nvSpPr>
            <p:cNvPr id="14" name="Freeform: Shape 13">
              <a:extLst>
                <a:ext uri="{FF2B5EF4-FFF2-40B4-BE49-F238E27FC236}">
                  <a16:creationId xmlns:a16="http://schemas.microsoft.com/office/drawing/2014/main" id="{B3CE9289-C54D-E916-470F-01E9E8B841ED}"/>
                </a:ext>
              </a:extLst>
            </p:cNvPr>
            <p:cNvSpPr/>
            <p:nvPr/>
          </p:nvSpPr>
          <p:spPr>
            <a:xfrm>
              <a:off x="6643994" y="4402957"/>
              <a:ext cx="169960" cy="102389"/>
            </a:xfrm>
            <a:custGeom>
              <a:avLst/>
              <a:gdLst>
                <a:gd name="connsiteX0" fmla="*/ 26095 w 388269"/>
                <a:gd name="connsiteY0" fmla="*/ 132725 h 233906"/>
                <a:gd name="connsiteX1" fmla="*/ 146188 w 388269"/>
                <a:gd name="connsiteY1" fmla="*/ 132725 h 233906"/>
                <a:gd name="connsiteX2" fmla="*/ 162631 w 388269"/>
                <a:gd name="connsiteY2" fmla="*/ 132725 h 233906"/>
                <a:gd name="connsiteX3" fmla="*/ 338951 w 388269"/>
                <a:gd name="connsiteY3" fmla="*/ 132725 h 233906"/>
                <a:gd name="connsiteX4" fmla="*/ 332751 w 388269"/>
                <a:gd name="connsiteY4" fmla="*/ 140091 h 233906"/>
                <a:gd name="connsiteX5" fmla="*/ 286767 w 388269"/>
                <a:gd name="connsiteY5" fmla="*/ 194628 h 233906"/>
                <a:gd name="connsiteX6" fmla="*/ 276232 w 388269"/>
                <a:gd name="connsiteY6" fmla="*/ 207125 h 233906"/>
                <a:gd name="connsiteX7" fmla="*/ 271626 w 388269"/>
                <a:gd name="connsiteY7" fmla="*/ 218242 h 233906"/>
                <a:gd name="connsiteX8" fmla="*/ 276232 w 388269"/>
                <a:gd name="connsiteY8" fmla="*/ 229359 h 233906"/>
                <a:gd name="connsiteX9" fmla="*/ 298486 w 388269"/>
                <a:gd name="connsiteY9" fmla="*/ 229359 h 233906"/>
                <a:gd name="connsiteX10" fmla="*/ 327348 w 388269"/>
                <a:gd name="connsiteY10" fmla="*/ 195133 h 233906"/>
                <a:gd name="connsiteX11" fmla="*/ 373333 w 388269"/>
                <a:gd name="connsiteY11" fmla="*/ 140596 h 233906"/>
                <a:gd name="connsiteX12" fmla="*/ 383867 w 388269"/>
                <a:gd name="connsiteY12" fmla="*/ 128099 h 233906"/>
                <a:gd name="connsiteX13" fmla="*/ 383867 w 388269"/>
                <a:gd name="connsiteY13" fmla="*/ 105846 h 233906"/>
                <a:gd name="connsiteX14" fmla="*/ 355005 w 388269"/>
                <a:gd name="connsiteY14" fmla="*/ 71619 h 233906"/>
                <a:gd name="connsiteX15" fmla="*/ 309020 w 388269"/>
                <a:gd name="connsiteY15" fmla="*/ 17083 h 233906"/>
                <a:gd name="connsiteX16" fmla="*/ 298486 w 388269"/>
                <a:gd name="connsiteY16" fmla="*/ 4586 h 233906"/>
                <a:gd name="connsiteX17" fmla="*/ 276232 w 388269"/>
                <a:gd name="connsiteY17" fmla="*/ 4586 h 233906"/>
                <a:gd name="connsiteX18" fmla="*/ 276232 w 388269"/>
                <a:gd name="connsiteY18" fmla="*/ 26840 h 233906"/>
                <a:gd name="connsiteX19" fmla="*/ 305094 w 388269"/>
                <a:gd name="connsiteY19" fmla="*/ 61066 h 233906"/>
                <a:gd name="connsiteX20" fmla="*/ 338971 w 388269"/>
                <a:gd name="connsiteY20" fmla="*/ 101239 h 233906"/>
                <a:gd name="connsiteX21" fmla="*/ 120553 w 388269"/>
                <a:gd name="connsiteY21" fmla="*/ 101239 h 233906"/>
                <a:gd name="connsiteX22" fmla="*/ 107356 w 388269"/>
                <a:gd name="connsiteY22" fmla="*/ 101239 h 233906"/>
                <a:gd name="connsiteX23" fmla="*/ 31479 w 388269"/>
                <a:gd name="connsiteY23" fmla="*/ 101239 h 233906"/>
                <a:gd name="connsiteX24" fmla="*/ 16397 w 388269"/>
                <a:gd name="connsiteY24" fmla="*/ 101239 h 233906"/>
                <a:gd name="connsiteX25" fmla="*/ 15755 w 388269"/>
                <a:gd name="connsiteY25" fmla="*/ 101239 h 233906"/>
                <a:gd name="connsiteX26" fmla="*/ 12 w 388269"/>
                <a:gd name="connsiteY26" fmla="*/ 116982 h 233906"/>
                <a:gd name="connsiteX27" fmla="*/ 15755 w 388269"/>
                <a:gd name="connsiteY27" fmla="*/ 132725 h 233906"/>
                <a:gd name="connsiteX28" fmla="*/ 26115 w 388269"/>
                <a:gd name="connsiteY28" fmla="*/ 132725 h 23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8269" h="233906">
                  <a:moveTo>
                    <a:pt x="26095" y="132725"/>
                  </a:moveTo>
                  <a:lnTo>
                    <a:pt x="146188" y="132725"/>
                  </a:lnTo>
                  <a:cubicBezTo>
                    <a:pt x="164633" y="132725"/>
                    <a:pt x="144186" y="132725"/>
                    <a:pt x="162631" y="132725"/>
                  </a:cubicBezTo>
                  <a:lnTo>
                    <a:pt x="338951" y="132725"/>
                  </a:lnTo>
                  <a:lnTo>
                    <a:pt x="332751" y="140091"/>
                  </a:lnTo>
                  <a:cubicBezTo>
                    <a:pt x="317417" y="158264"/>
                    <a:pt x="302101" y="176455"/>
                    <a:pt x="286767" y="194628"/>
                  </a:cubicBezTo>
                  <a:cubicBezTo>
                    <a:pt x="283249" y="198787"/>
                    <a:pt x="279750" y="202966"/>
                    <a:pt x="276232" y="207125"/>
                  </a:cubicBezTo>
                  <a:cubicBezTo>
                    <a:pt x="273492" y="210371"/>
                    <a:pt x="271626" y="213850"/>
                    <a:pt x="271626" y="218242"/>
                  </a:cubicBezTo>
                  <a:cubicBezTo>
                    <a:pt x="271626" y="222110"/>
                    <a:pt x="273336" y="226716"/>
                    <a:pt x="276232" y="229359"/>
                  </a:cubicBezTo>
                  <a:cubicBezTo>
                    <a:pt x="282082" y="234724"/>
                    <a:pt x="292811" y="236084"/>
                    <a:pt x="298486" y="229359"/>
                  </a:cubicBezTo>
                  <a:cubicBezTo>
                    <a:pt x="308107" y="217951"/>
                    <a:pt x="317727" y="206542"/>
                    <a:pt x="327348" y="195133"/>
                  </a:cubicBezTo>
                  <a:cubicBezTo>
                    <a:pt x="342683" y="176961"/>
                    <a:pt x="357998" y="158769"/>
                    <a:pt x="373333" y="140596"/>
                  </a:cubicBezTo>
                  <a:cubicBezTo>
                    <a:pt x="376851" y="136437"/>
                    <a:pt x="380349" y="132259"/>
                    <a:pt x="383867" y="128099"/>
                  </a:cubicBezTo>
                  <a:cubicBezTo>
                    <a:pt x="389717" y="121161"/>
                    <a:pt x="389756" y="112823"/>
                    <a:pt x="383867" y="105846"/>
                  </a:cubicBezTo>
                  <a:cubicBezTo>
                    <a:pt x="374247" y="94437"/>
                    <a:pt x="364626" y="83028"/>
                    <a:pt x="355005" y="71619"/>
                  </a:cubicBezTo>
                  <a:cubicBezTo>
                    <a:pt x="339670" y="53447"/>
                    <a:pt x="324355" y="35255"/>
                    <a:pt x="309020" y="17083"/>
                  </a:cubicBezTo>
                  <a:cubicBezTo>
                    <a:pt x="305503" y="12924"/>
                    <a:pt x="302004" y="8745"/>
                    <a:pt x="298486" y="4586"/>
                  </a:cubicBezTo>
                  <a:cubicBezTo>
                    <a:pt x="293161" y="-1731"/>
                    <a:pt x="281655" y="-1323"/>
                    <a:pt x="276232" y="4586"/>
                  </a:cubicBezTo>
                  <a:cubicBezTo>
                    <a:pt x="270071" y="11310"/>
                    <a:pt x="270557" y="20095"/>
                    <a:pt x="276232" y="26840"/>
                  </a:cubicBezTo>
                  <a:cubicBezTo>
                    <a:pt x="285853" y="38248"/>
                    <a:pt x="295474" y="49657"/>
                    <a:pt x="305094" y="61066"/>
                  </a:cubicBezTo>
                  <a:cubicBezTo>
                    <a:pt x="316386" y="74457"/>
                    <a:pt x="327678" y="87848"/>
                    <a:pt x="338971" y="101239"/>
                  </a:cubicBezTo>
                  <a:lnTo>
                    <a:pt x="120553" y="101239"/>
                  </a:lnTo>
                  <a:cubicBezTo>
                    <a:pt x="103196" y="101239"/>
                    <a:pt x="124712" y="101239"/>
                    <a:pt x="107356" y="101239"/>
                  </a:cubicBezTo>
                  <a:lnTo>
                    <a:pt x="31479" y="101239"/>
                  </a:lnTo>
                  <a:cubicBezTo>
                    <a:pt x="26464" y="101239"/>
                    <a:pt x="21431" y="101162"/>
                    <a:pt x="16397" y="101239"/>
                  </a:cubicBezTo>
                  <a:cubicBezTo>
                    <a:pt x="16183" y="101239"/>
                    <a:pt x="15969" y="101239"/>
                    <a:pt x="15755" y="101239"/>
                  </a:cubicBezTo>
                  <a:cubicBezTo>
                    <a:pt x="7534" y="101239"/>
                    <a:pt x="-357" y="108469"/>
                    <a:pt x="12" y="116982"/>
                  </a:cubicBezTo>
                  <a:cubicBezTo>
                    <a:pt x="401" y="125514"/>
                    <a:pt x="6932" y="132725"/>
                    <a:pt x="15755" y="132725"/>
                  </a:cubicBezTo>
                  <a:lnTo>
                    <a:pt x="26115" y="132725"/>
                  </a:lnTo>
                  <a:close/>
                </a:path>
              </a:pathLst>
            </a:custGeom>
            <a:solidFill>
              <a:schemeClr val="accent1">
                <a:lumMod val="40000"/>
                <a:lumOff val="60000"/>
              </a:schemeClr>
            </a:solidFill>
            <a:ln w="1944" cap="flat">
              <a:noFill/>
              <a:prstDash val="solid"/>
              <a:miter/>
            </a:ln>
          </p:spPr>
          <p:txBody>
            <a:bodyPr rtlCol="0" anchor="ctr"/>
            <a:lstStyle/>
            <a:p>
              <a:endParaRPr lang="en-US" sz="900"/>
            </a:p>
          </p:txBody>
        </p:sp>
      </p:grpSp>
      <p:pic>
        <p:nvPicPr>
          <p:cNvPr id="12" name="Picture 11" descr="A picture containing person, medical equipment, healthcare, nail&#10;&#10;Description automatically generated">
            <a:extLst>
              <a:ext uri="{FF2B5EF4-FFF2-40B4-BE49-F238E27FC236}">
                <a16:creationId xmlns:a16="http://schemas.microsoft.com/office/drawing/2014/main" id="{F55CA845-F571-8101-47F2-64E4C4753DD0}"/>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a:fillRect/>
          </a:stretch>
        </p:blipFill>
        <p:spPr>
          <a:xfrm>
            <a:off x="3757526" y="1263617"/>
            <a:ext cx="1227431" cy="1814227"/>
          </a:xfrm>
          <a:custGeom>
            <a:avLst/>
            <a:gdLst>
              <a:gd name="connsiteX0" fmla="*/ 56204 w 2171700"/>
              <a:gd name="connsiteY0" fmla="*/ 0 h 3209925"/>
              <a:gd name="connsiteX1" fmla="*/ 2115496 w 2171700"/>
              <a:gd name="connsiteY1" fmla="*/ 0 h 3209925"/>
              <a:gd name="connsiteX2" fmla="*/ 2171700 w 2171700"/>
              <a:gd name="connsiteY2" fmla="*/ 56204 h 3209925"/>
              <a:gd name="connsiteX3" fmla="*/ 2171700 w 2171700"/>
              <a:gd name="connsiteY3" fmla="*/ 3153721 h 3209925"/>
              <a:gd name="connsiteX4" fmla="*/ 2115496 w 2171700"/>
              <a:gd name="connsiteY4" fmla="*/ 3209925 h 3209925"/>
              <a:gd name="connsiteX5" fmla="*/ 56204 w 2171700"/>
              <a:gd name="connsiteY5" fmla="*/ 3209925 h 3209925"/>
              <a:gd name="connsiteX6" fmla="*/ 0 w 2171700"/>
              <a:gd name="connsiteY6" fmla="*/ 3153721 h 3209925"/>
              <a:gd name="connsiteX7" fmla="*/ 0 w 2171700"/>
              <a:gd name="connsiteY7" fmla="*/ 56204 h 3209925"/>
              <a:gd name="connsiteX8" fmla="*/ 56204 w 2171700"/>
              <a:gd name="connsiteY8" fmla="*/ 0 h 3209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1700" h="3209925">
                <a:moveTo>
                  <a:pt x="56204" y="0"/>
                </a:moveTo>
                <a:lnTo>
                  <a:pt x="2115496" y="0"/>
                </a:lnTo>
                <a:cubicBezTo>
                  <a:pt x="2146537" y="0"/>
                  <a:pt x="2171700" y="25163"/>
                  <a:pt x="2171700" y="56204"/>
                </a:cubicBezTo>
                <a:lnTo>
                  <a:pt x="2171700" y="3153721"/>
                </a:lnTo>
                <a:cubicBezTo>
                  <a:pt x="2171700" y="3184762"/>
                  <a:pt x="2146537" y="3209925"/>
                  <a:pt x="2115496" y="3209925"/>
                </a:cubicBezTo>
                <a:lnTo>
                  <a:pt x="56204" y="3209925"/>
                </a:lnTo>
                <a:cubicBezTo>
                  <a:pt x="25163" y="3209925"/>
                  <a:pt x="0" y="3184762"/>
                  <a:pt x="0" y="3153721"/>
                </a:cubicBezTo>
                <a:lnTo>
                  <a:pt x="0" y="56204"/>
                </a:lnTo>
                <a:cubicBezTo>
                  <a:pt x="0" y="25163"/>
                  <a:pt x="25163" y="0"/>
                  <a:pt x="56204" y="0"/>
                </a:cubicBezTo>
                <a:close/>
              </a:path>
            </a:pathLst>
          </a:custGeom>
        </p:spPr>
      </p:pic>
      <p:grpSp>
        <p:nvGrpSpPr>
          <p:cNvPr id="15" name="Group 14">
            <a:extLst>
              <a:ext uri="{FF2B5EF4-FFF2-40B4-BE49-F238E27FC236}">
                <a16:creationId xmlns:a16="http://schemas.microsoft.com/office/drawing/2014/main" id="{6A45373A-4538-6094-F253-729BFA46125D}"/>
              </a:ext>
            </a:extLst>
          </p:cNvPr>
          <p:cNvGrpSpPr/>
          <p:nvPr/>
        </p:nvGrpSpPr>
        <p:grpSpPr>
          <a:xfrm>
            <a:off x="7302978" y="807256"/>
            <a:ext cx="1408673" cy="2270590"/>
            <a:chOff x="9064625" y="1516656"/>
            <a:chExt cx="2492375" cy="4017369"/>
          </a:xfrm>
        </p:grpSpPr>
        <p:sp>
          <p:nvSpPr>
            <p:cNvPr id="16" name="Rectangle: Rounded Corners 15">
              <a:extLst>
                <a:ext uri="{FF2B5EF4-FFF2-40B4-BE49-F238E27FC236}">
                  <a16:creationId xmlns:a16="http://schemas.microsoft.com/office/drawing/2014/main" id="{6346CD92-802F-FE5A-E802-0940556DA4EE}"/>
                </a:ext>
              </a:extLst>
            </p:cNvPr>
            <p:cNvSpPr/>
            <p:nvPr/>
          </p:nvSpPr>
          <p:spPr>
            <a:xfrm>
              <a:off x="9064625" y="1516656"/>
              <a:ext cx="2492375" cy="2077444"/>
            </a:xfrm>
            <a:prstGeom prst="roundRect">
              <a:avLst>
                <a:gd name="adj" fmla="val 2588"/>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
          <p:nvSpPr>
            <p:cNvPr id="17" name="TextBox 16">
              <a:extLst>
                <a:ext uri="{FF2B5EF4-FFF2-40B4-BE49-F238E27FC236}">
                  <a16:creationId xmlns:a16="http://schemas.microsoft.com/office/drawing/2014/main" id="{A877A9E0-3157-5C1C-2402-0CA5F8E71D6A}"/>
                </a:ext>
              </a:extLst>
            </p:cNvPr>
            <p:cNvSpPr txBox="1"/>
            <p:nvPr/>
          </p:nvSpPr>
          <p:spPr>
            <a:xfrm>
              <a:off x="9224962" y="1641923"/>
              <a:ext cx="2171700" cy="532319"/>
            </a:xfrm>
            <a:prstGeom prst="rect">
              <a:avLst/>
            </a:prstGeom>
            <a:noFill/>
          </p:spPr>
          <p:txBody>
            <a:bodyPr wrap="square" rtlCol="0">
              <a:noAutofit/>
            </a:bodyPr>
            <a:lstStyle/>
            <a:p>
              <a:pPr algn="ctr">
                <a:spcAft>
                  <a:spcPts val="450"/>
                </a:spcAft>
              </a:pPr>
              <a:r>
                <a:rPr lang="en-US" sz="1050">
                  <a:solidFill>
                    <a:schemeClr val="bg1"/>
                  </a:solidFill>
                  <a:latin typeface="Barlow" panose="00000500000000000000" pitchFamily="2" charset="0"/>
                </a:rPr>
                <a:t>View results after </a:t>
              </a:r>
              <a:r>
                <a:rPr lang="en-US" sz="1050">
                  <a:solidFill>
                    <a:schemeClr val="bg1"/>
                  </a:solidFill>
                  <a:latin typeface="Barlow SemiBold" panose="00000700000000000000" pitchFamily="2" charset="0"/>
                </a:rPr>
                <a:t>10-15 seconds</a:t>
              </a:r>
            </a:p>
          </p:txBody>
        </p:sp>
        <p:pic>
          <p:nvPicPr>
            <p:cNvPr id="19" name="Picture 18" descr="A hand holding a device&#10;&#10;Description automatically generated with medium confidence">
              <a:extLst>
                <a:ext uri="{FF2B5EF4-FFF2-40B4-BE49-F238E27FC236}">
                  <a16:creationId xmlns:a16="http://schemas.microsoft.com/office/drawing/2014/main" id="{6BA6B474-74A6-AC65-F625-B86FBEFCF662}"/>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a:stretch/>
          </p:blipFill>
          <p:spPr>
            <a:xfrm>
              <a:off x="9224962" y="2324100"/>
              <a:ext cx="2171700" cy="3209925"/>
            </a:xfrm>
            <a:custGeom>
              <a:avLst/>
              <a:gdLst>
                <a:gd name="connsiteX0" fmla="*/ 56204 w 2171700"/>
                <a:gd name="connsiteY0" fmla="*/ 0 h 3209925"/>
                <a:gd name="connsiteX1" fmla="*/ 2115496 w 2171700"/>
                <a:gd name="connsiteY1" fmla="*/ 0 h 3209925"/>
                <a:gd name="connsiteX2" fmla="*/ 2171700 w 2171700"/>
                <a:gd name="connsiteY2" fmla="*/ 56204 h 3209925"/>
                <a:gd name="connsiteX3" fmla="*/ 2171700 w 2171700"/>
                <a:gd name="connsiteY3" fmla="*/ 3153721 h 3209925"/>
                <a:gd name="connsiteX4" fmla="*/ 2115496 w 2171700"/>
                <a:gd name="connsiteY4" fmla="*/ 3209925 h 3209925"/>
                <a:gd name="connsiteX5" fmla="*/ 56204 w 2171700"/>
                <a:gd name="connsiteY5" fmla="*/ 3209925 h 3209925"/>
                <a:gd name="connsiteX6" fmla="*/ 0 w 2171700"/>
                <a:gd name="connsiteY6" fmla="*/ 3153721 h 3209925"/>
                <a:gd name="connsiteX7" fmla="*/ 0 w 2171700"/>
                <a:gd name="connsiteY7" fmla="*/ 56204 h 3209925"/>
                <a:gd name="connsiteX8" fmla="*/ 56204 w 2171700"/>
                <a:gd name="connsiteY8" fmla="*/ 0 h 3209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1700" h="3209925">
                  <a:moveTo>
                    <a:pt x="56204" y="0"/>
                  </a:moveTo>
                  <a:lnTo>
                    <a:pt x="2115496" y="0"/>
                  </a:lnTo>
                  <a:cubicBezTo>
                    <a:pt x="2146537" y="0"/>
                    <a:pt x="2171700" y="25163"/>
                    <a:pt x="2171700" y="56204"/>
                  </a:cubicBezTo>
                  <a:lnTo>
                    <a:pt x="2171700" y="3153721"/>
                  </a:lnTo>
                  <a:cubicBezTo>
                    <a:pt x="2171700" y="3184762"/>
                    <a:pt x="2146537" y="3209925"/>
                    <a:pt x="2115496" y="3209925"/>
                  </a:cubicBezTo>
                  <a:lnTo>
                    <a:pt x="56204" y="3209925"/>
                  </a:lnTo>
                  <a:cubicBezTo>
                    <a:pt x="25163" y="3209925"/>
                    <a:pt x="0" y="3184762"/>
                    <a:pt x="0" y="3153721"/>
                  </a:cubicBezTo>
                  <a:lnTo>
                    <a:pt x="0" y="56204"/>
                  </a:lnTo>
                  <a:cubicBezTo>
                    <a:pt x="0" y="25163"/>
                    <a:pt x="25163" y="0"/>
                    <a:pt x="56204" y="0"/>
                  </a:cubicBezTo>
                  <a:close/>
                </a:path>
              </a:pathLst>
            </a:custGeom>
          </p:spPr>
        </p:pic>
      </p:grpSp>
      <p:grpSp>
        <p:nvGrpSpPr>
          <p:cNvPr id="23" name="Group 22">
            <a:extLst>
              <a:ext uri="{FF2B5EF4-FFF2-40B4-BE49-F238E27FC236}">
                <a16:creationId xmlns:a16="http://schemas.microsoft.com/office/drawing/2014/main" id="{1D1D9611-B035-D090-6101-FB58FFCD8A04}"/>
              </a:ext>
            </a:extLst>
          </p:cNvPr>
          <p:cNvGrpSpPr/>
          <p:nvPr/>
        </p:nvGrpSpPr>
        <p:grpSpPr>
          <a:xfrm>
            <a:off x="5486604" y="807257"/>
            <a:ext cx="1408674" cy="2270589"/>
            <a:chOff x="6254750" y="1516656"/>
            <a:chExt cx="2492375" cy="4017369"/>
          </a:xfrm>
        </p:grpSpPr>
        <p:grpSp>
          <p:nvGrpSpPr>
            <p:cNvPr id="24" name="Group 23">
              <a:extLst>
                <a:ext uri="{FF2B5EF4-FFF2-40B4-BE49-F238E27FC236}">
                  <a16:creationId xmlns:a16="http://schemas.microsoft.com/office/drawing/2014/main" id="{BE683941-595A-372F-A528-2C6951EC693F}"/>
                </a:ext>
              </a:extLst>
            </p:cNvPr>
            <p:cNvGrpSpPr/>
            <p:nvPr/>
          </p:nvGrpSpPr>
          <p:grpSpPr>
            <a:xfrm>
              <a:off x="6254750" y="1516656"/>
              <a:ext cx="2492375" cy="4017369"/>
              <a:chOff x="6254750" y="1516656"/>
              <a:chExt cx="2492375" cy="4017369"/>
            </a:xfrm>
          </p:grpSpPr>
          <p:sp>
            <p:nvSpPr>
              <p:cNvPr id="27" name="Rectangle: Rounded Corners 26">
                <a:extLst>
                  <a:ext uri="{FF2B5EF4-FFF2-40B4-BE49-F238E27FC236}">
                    <a16:creationId xmlns:a16="http://schemas.microsoft.com/office/drawing/2014/main" id="{BA5E3A93-13A8-7A3B-DD65-A36FA398DE38}"/>
                  </a:ext>
                </a:extLst>
              </p:cNvPr>
              <p:cNvSpPr/>
              <p:nvPr/>
            </p:nvSpPr>
            <p:spPr>
              <a:xfrm>
                <a:off x="6254750" y="1516656"/>
                <a:ext cx="2492375" cy="2077444"/>
              </a:xfrm>
              <a:prstGeom prst="roundRect">
                <a:avLst>
                  <a:gd name="adj" fmla="val 2588"/>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
            <p:nvSpPr>
              <p:cNvPr id="29" name="TextBox 28">
                <a:extLst>
                  <a:ext uri="{FF2B5EF4-FFF2-40B4-BE49-F238E27FC236}">
                    <a16:creationId xmlns:a16="http://schemas.microsoft.com/office/drawing/2014/main" id="{28CE181B-3D40-87DE-151B-D517FE3B40F8}"/>
                  </a:ext>
                </a:extLst>
              </p:cNvPr>
              <p:cNvSpPr txBox="1"/>
              <p:nvPr/>
            </p:nvSpPr>
            <p:spPr>
              <a:xfrm>
                <a:off x="6415087" y="1641923"/>
                <a:ext cx="2171700" cy="532319"/>
              </a:xfrm>
              <a:prstGeom prst="rect">
                <a:avLst/>
              </a:prstGeom>
              <a:noFill/>
            </p:spPr>
            <p:txBody>
              <a:bodyPr wrap="square" rtlCol="0">
                <a:noAutofit/>
              </a:bodyPr>
              <a:lstStyle/>
              <a:p>
                <a:pPr algn="ctr">
                  <a:spcAft>
                    <a:spcPts val="450"/>
                  </a:spcAft>
                </a:pPr>
                <a:r>
                  <a:rPr lang="en-US" sz="1050">
                    <a:solidFill>
                      <a:schemeClr val="bg1"/>
                    </a:solidFill>
                    <a:latin typeface="Barlow" panose="00000500000000000000" pitchFamily="2" charset="0"/>
                  </a:rPr>
                  <a:t>Position device, </a:t>
                </a:r>
                <a:r>
                  <a:rPr lang="en-US" sz="1050">
                    <a:solidFill>
                      <a:schemeClr val="bg1"/>
                    </a:solidFill>
                    <a:latin typeface="Barlow SemiBold" panose="00000700000000000000" pitchFamily="2" charset="0"/>
                  </a:rPr>
                  <a:t>start test</a:t>
                </a:r>
              </a:p>
            </p:txBody>
          </p:sp>
          <p:pic>
            <p:nvPicPr>
              <p:cNvPr id="30" name="Picture 29" descr="A picture containing watch, person, text, wrist&#10;&#10;Description automatically generated">
                <a:extLst>
                  <a:ext uri="{FF2B5EF4-FFF2-40B4-BE49-F238E27FC236}">
                    <a16:creationId xmlns:a16="http://schemas.microsoft.com/office/drawing/2014/main" id="{5E3B5F2B-BB26-13DD-300F-99EF14B6B7B5}"/>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a:stretch/>
            </p:blipFill>
            <p:spPr>
              <a:xfrm>
                <a:off x="6415087" y="2324100"/>
                <a:ext cx="2171700" cy="3209925"/>
              </a:xfrm>
              <a:custGeom>
                <a:avLst/>
                <a:gdLst>
                  <a:gd name="connsiteX0" fmla="*/ 56204 w 2171700"/>
                  <a:gd name="connsiteY0" fmla="*/ 0 h 3209925"/>
                  <a:gd name="connsiteX1" fmla="*/ 2115496 w 2171700"/>
                  <a:gd name="connsiteY1" fmla="*/ 0 h 3209925"/>
                  <a:gd name="connsiteX2" fmla="*/ 2171700 w 2171700"/>
                  <a:gd name="connsiteY2" fmla="*/ 56204 h 3209925"/>
                  <a:gd name="connsiteX3" fmla="*/ 2171700 w 2171700"/>
                  <a:gd name="connsiteY3" fmla="*/ 3153721 h 3209925"/>
                  <a:gd name="connsiteX4" fmla="*/ 2115496 w 2171700"/>
                  <a:gd name="connsiteY4" fmla="*/ 3209925 h 3209925"/>
                  <a:gd name="connsiteX5" fmla="*/ 56204 w 2171700"/>
                  <a:gd name="connsiteY5" fmla="*/ 3209925 h 3209925"/>
                  <a:gd name="connsiteX6" fmla="*/ 0 w 2171700"/>
                  <a:gd name="connsiteY6" fmla="*/ 3153721 h 3209925"/>
                  <a:gd name="connsiteX7" fmla="*/ 0 w 2171700"/>
                  <a:gd name="connsiteY7" fmla="*/ 56204 h 3209925"/>
                  <a:gd name="connsiteX8" fmla="*/ 56204 w 2171700"/>
                  <a:gd name="connsiteY8" fmla="*/ 0 h 3209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1700" h="3209925">
                    <a:moveTo>
                      <a:pt x="56204" y="0"/>
                    </a:moveTo>
                    <a:lnTo>
                      <a:pt x="2115496" y="0"/>
                    </a:lnTo>
                    <a:cubicBezTo>
                      <a:pt x="2146537" y="0"/>
                      <a:pt x="2171700" y="25163"/>
                      <a:pt x="2171700" y="56204"/>
                    </a:cubicBezTo>
                    <a:lnTo>
                      <a:pt x="2171700" y="3153721"/>
                    </a:lnTo>
                    <a:cubicBezTo>
                      <a:pt x="2171700" y="3184762"/>
                      <a:pt x="2146537" y="3209925"/>
                      <a:pt x="2115496" y="3209925"/>
                    </a:cubicBezTo>
                    <a:lnTo>
                      <a:pt x="56204" y="3209925"/>
                    </a:lnTo>
                    <a:cubicBezTo>
                      <a:pt x="25163" y="3209925"/>
                      <a:pt x="0" y="3184762"/>
                      <a:pt x="0" y="3153721"/>
                    </a:cubicBezTo>
                    <a:lnTo>
                      <a:pt x="0" y="56204"/>
                    </a:lnTo>
                    <a:cubicBezTo>
                      <a:pt x="0" y="25163"/>
                      <a:pt x="25163" y="0"/>
                      <a:pt x="56204" y="0"/>
                    </a:cubicBezTo>
                    <a:close/>
                  </a:path>
                </a:pathLst>
              </a:custGeom>
              <a:ln>
                <a:solidFill>
                  <a:schemeClr val="bg1">
                    <a:lumMod val="95000"/>
                  </a:schemeClr>
                </a:solidFill>
              </a:ln>
            </p:spPr>
          </p:pic>
        </p:grpSp>
        <p:pic>
          <p:nvPicPr>
            <p:cNvPr id="26" name="Picture 25">
              <a:extLst>
                <a:ext uri="{FF2B5EF4-FFF2-40B4-BE49-F238E27FC236}">
                  <a16:creationId xmlns:a16="http://schemas.microsoft.com/office/drawing/2014/main" id="{BC64361D-CAF7-EB72-7B22-B4A1C46BFEBB}"/>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a:stretch/>
          </p:blipFill>
          <p:spPr>
            <a:xfrm>
              <a:off x="6638753" y="3390625"/>
              <a:ext cx="1921370" cy="1196123"/>
            </a:xfrm>
            <a:prstGeom prst="rect">
              <a:avLst/>
            </a:prstGeom>
          </p:spPr>
        </p:pic>
      </p:grpSp>
      <p:grpSp>
        <p:nvGrpSpPr>
          <p:cNvPr id="35" name="Group 34">
            <a:extLst>
              <a:ext uri="{FF2B5EF4-FFF2-40B4-BE49-F238E27FC236}">
                <a16:creationId xmlns:a16="http://schemas.microsoft.com/office/drawing/2014/main" id="{CF55AECF-1950-D887-431B-A363DE131E65}"/>
              </a:ext>
            </a:extLst>
          </p:cNvPr>
          <p:cNvGrpSpPr/>
          <p:nvPr/>
        </p:nvGrpSpPr>
        <p:grpSpPr>
          <a:xfrm>
            <a:off x="5095891" y="2078046"/>
            <a:ext cx="354230" cy="178866"/>
            <a:chOff x="6643994" y="4402957"/>
            <a:chExt cx="202774" cy="102389"/>
          </a:xfrm>
        </p:grpSpPr>
        <p:sp>
          <p:nvSpPr>
            <p:cNvPr id="36" name="Freeform: Shape 35">
              <a:extLst>
                <a:ext uri="{FF2B5EF4-FFF2-40B4-BE49-F238E27FC236}">
                  <a16:creationId xmlns:a16="http://schemas.microsoft.com/office/drawing/2014/main" id="{0F7A379F-6752-0B92-4BE1-057A5513921C}"/>
                </a:ext>
              </a:extLst>
            </p:cNvPr>
            <p:cNvSpPr/>
            <p:nvPr/>
          </p:nvSpPr>
          <p:spPr>
            <a:xfrm>
              <a:off x="6795709" y="4402966"/>
              <a:ext cx="51059" cy="102372"/>
            </a:xfrm>
            <a:custGeom>
              <a:avLst/>
              <a:gdLst>
                <a:gd name="connsiteX0" fmla="*/ 83379 w 116643"/>
                <a:gd name="connsiteY0" fmla="*/ 71619 h 233868"/>
                <a:gd name="connsiteX1" fmla="*/ 37394 w 116643"/>
                <a:gd name="connsiteY1" fmla="*/ 17083 h 233868"/>
                <a:gd name="connsiteX2" fmla="*/ 26860 w 116643"/>
                <a:gd name="connsiteY2" fmla="*/ 4586 h 233868"/>
                <a:gd name="connsiteX3" fmla="*/ 4606 w 116643"/>
                <a:gd name="connsiteY3" fmla="*/ 4586 h 233868"/>
                <a:gd name="connsiteX4" fmla="*/ 4606 w 116643"/>
                <a:gd name="connsiteY4" fmla="*/ 26840 h 233868"/>
                <a:gd name="connsiteX5" fmla="*/ 33468 w 116643"/>
                <a:gd name="connsiteY5" fmla="*/ 61066 h 233868"/>
                <a:gd name="connsiteX6" fmla="*/ 79453 w 116643"/>
                <a:gd name="connsiteY6" fmla="*/ 115602 h 233868"/>
                <a:gd name="connsiteX7" fmla="*/ 80600 w 116643"/>
                <a:gd name="connsiteY7" fmla="*/ 116963 h 233868"/>
                <a:gd name="connsiteX8" fmla="*/ 61125 w 116643"/>
                <a:gd name="connsiteY8" fmla="*/ 140052 h 233868"/>
                <a:gd name="connsiteX9" fmla="*/ 15140 w 116643"/>
                <a:gd name="connsiteY9" fmla="*/ 194589 h 233868"/>
                <a:gd name="connsiteX10" fmla="*/ 4606 w 116643"/>
                <a:gd name="connsiteY10" fmla="*/ 207086 h 233868"/>
                <a:gd name="connsiteX11" fmla="*/ 0 w 116643"/>
                <a:gd name="connsiteY11" fmla="*/ 218203 h 233868"/>
                <a:gd name="connsiteX12" fmla="*/ 4606 w 116643"/>
                <a:gd name="connsiteY12" fmla="*/ 229320 h 233868"/>
                <a:gd name="connsiteX13" fmla="*/ 26860 w 116643"/>
                <a:gd name="connsiteY13" fmla="*/ 229320 h 233868"/>
                <a:gd name="connsiteX14" fmla="*/ 55722 w 116643"/>
                <a:gd name="connsiteY14" fmla="*/ 195094 h 233868"/>
                <a:gd name="connsiteX15" fmla="*/ 101707 w 116643"/>
                <a:gd name="connsiteY15" fmla="*/ 140558 h 233868"/>
                <a:gd name="connsiteX16" fmla="*/ 112241 w 116643"/>
                <a:gd name="connsiteY16" fmla="*/ 128061 h 233868"/>
                <a:gd name="connsiteX17" fmla="*/ 112241 w 116643"/>
                <a:gd name="connsiteY17" fmla="*/ 105807 h 233868"/>
                <a:gd name="connsiteX18" fmla="*/ 83379 w 116643"/>
                <a:gd name="connsiteY18" fmla="*/ 71580 h 233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6643" h="233868">
                  <a:moveTo>
                    <a:pt x="83379" y="71619"/>
                  </a:moveTo>
                  <a:cubicBezTo>
                    <a:pt x="68044" y="53447"/>
                    <a:pt x="52729" y="35255"/>
                    <a:pt x="37394" y="17083"/>
                  </a:cubicBezTo>
                  <a:cubicBezTo>
                    <a:pt x="33876" y="12924"/>
                    <a:pt x="30378" y="8745"/>
                    <a:pt x="26860" y="4586"/>
                  </a:cubicBezTo>
                  <a:cubicBezTo>
                    <a:pt x="21535" y="-1731"/>
                    <a:pt x="10029" y="-1323"/>
                    <a:pt x="4606" y="4586"/>
                  </a:cubicBezTo>
                  <a:cubicBezTo>
                    <a:pt x="-1555" y="11310"/>
                    <a:pt x="-1069" y="20095"/>
                    <a:pt x="4606" y="26840"/>
                  </a:cubicBezTo>
                  <a:cubicBezTo>
                    <a:pt x="14227" y="38248"/>
                    <a:pt x="23847" y="49657"/>
                    <a:pt x="33468" y="61066"/>
                  </a:cubicBezTo>
                  <a:cubicBezTo>
                    <a:pt x="48803" y="79238"/>
                    <a:pt x="64118" y="97430"/>
                    <a:pt x="79453" y="115602"/>
                  </a:cubicBezTo>
                  <a:cubicBezTo>
                    <a:pt x="79842" y="116049"/>
                    <a:pt x="80230" y="116516"/>
                    <a:pt x="80600" y="116963"/>
                  </a:cubicBezTo>
                  <a:cubicBezTo>
                    <a:pt x="74108" y="124659"/>
                    <a:pt x="67617" y="132356"/>
                    <a:pt x="61125" y="140052"/>
                  </a:cubicBezTo>
                  <a:cubicBezTo>
                    <a:pt x="45790" y="158225"/>
                    <a:pt x="30475" y="176416"/>
                    <a:pt x="15140" y="194589"/>
                  </a:cubicBezTo>
                  <a:cubicBezTo>
                    <a:pt x="11622" y="198748"/>
                    <a:pt x="8124" y="202927"/>
                    <a:pt x="4606" y="207086"/>
                  </a:cubicBezTo>
                  <a:cubicBezTo>
                    <a:pt x="1866" y="210332"/>
                    <a:pt x="0" y="213811"/>
                    <a:pt x="0" y="218203"/>
                  </a:cubicBezTo>
                  <a:cubicBezTo>
                    <a:pt x="0" y="222071"/>
                    <a:pt x="1710" y="226677"/>
                    <a:pt x="4606" y="229320"/>
                  </a:cubicBezTo>
                  <a:cubicBezTo>
                    <a:pt x="10456" y="234685"/>
                    <a:pt x="21185" y="236045"/>
                    <a:pt x="26860" y="229320"/>
                  </a:cubicBezTo>
                  <a:cubicBezTo>
                    <a:pt x="36481" y="217912"/>
                    <a:pt x="46101" y="206503"/>
                    <a:pt x="55722" y="195094"/>
                  </a:cubicBezTo>
                  <a:cubicBezTo>
                    <a:pt x="71057" y="176922"/>
                    <a:pt x="86372" y="158730"/>
                    <a:pt x="101707" y="140558"/>
                  </a:cubicBezTo>
                  <a:cubicBezTo>
                    <a:pt x="105225" y="136398"/>
                    <a:pt x="108723" y="132220"/>
                    <a:pt x="112241" y="128061"/>
                  </a:cubicBezTo>
                  <a:cubicBezTo>
                    <a:pt x="118091" y="121122"/>
                    <a:pt x="118130" y="112784"/>
                    <a:pt x="112241" y="105807"/>
                  </a:cubicBezTo>
                  <a:cubicBezTo>
                    <a:pt x="102620" y="94398"/>
                    <a:pt x="93000" y="82989"/>
                    <a:pt x="83379" y="71580"/>
                  </a:cubicBezTo>
                  <a:close/>
                </a:path>
              </a:pathLst>
            </a:custGeom>
            <a:solidFill>
              <a:schemeClr val="accent1"/>
            </a:solidFill>
            <a:ln w="1944" cap="flat">
              <a:noFill/>
              <a:prstDash val="solid"/>
              <a:miter/>
            </a:ln>
          </p:spPr>
          <p:txBody>
            <a:bodyPr rtlCol="0" anchor="ctr"/>
            <a:lstStyle/>
            <a:p>
              <a:endParaRPr lang="en-US" sz="900"/>
            </a:p>
          </p:txBody>
        </p:sp>
        <p:sp>
          <p:nvSpPr>
            <p:cNvPr id="37" name="Freeform: Shape 36">
              <a:extLst>
                <a:ext uri="{FF2B5EF4-FFF2-40B4-BE49-F238E27FC236}">
                  <a16:creationId xmlns:a16="http://schemas.microsoft.com/office/drawing/2014/main" id="{AC25B9FE-83F1-AF49-BC05-A7DDF6F8DB9B}"/>
                </a:ext>
              </a:extLst>
            </p:cNvPr>
            <p:cNvSpPr/>
            <p:nvPr/>
          </p:nvSpPr>
          <p:spPr>
            <a:xfrm>
              <a:off x="6643994" y="4402957"/>
              <a:ext cx="169960" cy="102389"/>
            </a:xfrm>
            <a:custGeom>
              <a:avLst/>
              <a:gdLst>
                <a:gd name="connsiteX0" fmla="*/ 26095 w 388269"/>
                <a:gd name="connsiteY0" fmla="*/ 132725 h 233906"/>
                <a:gd name="connsiteX1" fmla="*/ 146188 w 388269"/>
                <a:gd name="connsiteY1" fmla="*/ 132725 h 233906"/>
                <a:gd name="connsiteX2" fmla="*/ 162631 w 388269"/>
                <a:gd name="connsiteY2" fmla="*/ 132725 h 233906"/>
                <a:gd name="connsiteX3" fmla="*/ 338951 w 388269"/>
                <a:gd name="connsiteY3" fmla="*/ 132725 h 233906"/>
                <a:gd name="connsiteX4" fmla="*/ 332751 w 388269"/>
                <a:gd name="connsiteY4" fmla="*/ 140091 h 233906"/>
                <a:gd name="connsiteX5" fmla="*/ 286767 w 388269"/>
                <a:gd name="connsiteY5" fmla="*/ 194628 h 233906"/>
                <a:gd name="connsiteX6" fmla="*/ 276232 w 388269"/>
                <a:gd name="connsiteY6" fmla="*/ 207125 h 233906"/>
                <a:gd name="connsiteX7" fmla="*/ 271626 w 388269"/>
                <a:gd name="connsiteY7" fmla="*/ 218242 h 233906"/>
                <a:gd name="connsiteX8" fmla="*/ 276232 w 388269"/>
                <a:gd name="connsiteY8" fmla="*/ 229359 h 233906"/>
                <a:gd name="connsiteX9" fmla="*/ 298486 w 388269"/>
                <a:gd name="connsiteY9" fmla="*/ 229359 h 233906"/>
                <a:gd name="connsiteX10" fmla="*/ 327348 w 388269"/>
                <a:gd name="connsiteY10" fmla="*/ 195133 h 233906"/>
                <a:gd name="connsiteX11" fmla="*/ 373333 w 388269"/>
                <a:gd name="connsiteY11" fmla="*/ 140596 h 233906"/>
                <a:gd name="connsiteX12" fmla="*/ 383867 w 388269"/>
                <a:gd name="connsiteY12" fmla="*/ 128099 h 233906"/>
                <a:gd name="connsiteX13" fmla="*/ 383867 w 388269"/>
                <a:gd name="connsiteY13" fmla="*/ 105846 h 233906"/>
                <a:gd name="connsiteX14" fmla="*/ 355005 w 388269"/>
                <a:gd name="connsiteY14" fmla="*/ 71619 h 233906"/>
                <a:gd name="connsiteX15" fmla="*/ 309020 w 388269"/>
                <a:gd name="connsiteY15" fmla="*/ 17083 h 233906"/>
                <a:gd name="connsiteX16" fmla="*/ 298486 w 388269"/>
                <a:gd name="connsiteY16" fmla="*/ 4586 h 233906"/>
                <a:gd name="connsiteX17" fmla="*/ 276232 w 388269"/>
                <a:gd name="connsiteY17" fmla="*/ 4586 h 233906"/>
                <a:gd name="connsiteX18" fmla="*/ 276232 w 388269"/>
                <a:gd name="connsiteY18" fmla="*/ 26840 h 233906"/>
                <a:gd name="connsiteX19" fmla="*/ 305094 w 388269"/>
                <a:gd name="connsiteY19" fmla="*/ 61066 h 233906"/>
                <a:gd name="connsiteX20" fmla="*/ 338971 w 388269"/>
                <a:gd name="connsiteY20" fmla="*/ 101239 h 233906"/>
                <a:gd name="connsiteX21" fmla="*/ 120553 w 388269"/>
                <a:gd name="connsiteY21" fmla="*/ 101239 h 233906"/>
                <a:gd name="connsiteX22" fmla="*/ 107356 w 388269"/>
                <a:gd name="connsiteY22" fmla="*/ 101239 h 233906"/>
                <a:gd name="connsiteX23" fmla="*/ 31479 w 388269"/>
                <a:gd name="connsiteY23" fmla="*/ 101239 h 233906"/>
                <a:gd name="connsiteX24" fmla="*/ 16397 w 388269"/>
                <a:gd name="connsiteY24" fmla="*/ 101239 h 233906"/>
                <a:gd name="connsiteX25" fmla="*/ 15755 w 388269"/>
                <a:gd name="connsiteY25" fmla="*/ 101239 h 233906"/>
                <a:gd name="connsiteX26" fmla="*/ 12 w 388269"/>
                <a:gd name="connsiteY26" fmla="*/ 116982 h 233906"/>
                <a:gd name="connsiteX27" fmla="*/ 15755 w 388269"/>
                <a:gd name="connsiteY27" fmla="*/ 132725 h 233906"/>
                <a:gd name="connsiteX28" fmla="*/ 26115 w 388269"/>
                <a:gd name="connsiteY28" fmla="*/ 132725 h 23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8269" h="233906">
                  <a:moveTo>
                    <a:pt x="26095" y="132725"/>
                  </a:moveTo>
                  <a:lnTo>
                    <a:pt x="146188" y="132725"/>
                  </a:lnTo>
                  <a:cubicBezTo>
                    <a:pt x="164633" y="132725"/>
                    <a:pt x="144186" y="132725"/>
                    <a:pt x="162631" y="132725"/>
                  </a:cubicBezTo>
                  <a:lnTo>
                    <a:pt x="338951" y="132725"/>
                  </a:lnTo>
                  <a:lnTo>
                    <a:pt x="332751" y="140091"/>
                  </a:lnTo>
                  <a:cubicBezTo>
                    <a:pt x="317417" y="158264"/>
                    <a:pt x="302101" y="176455"/>
                    <a:pt x="286767" y="194628"/>
                  </a:cubicBezTo>
                  <a:cubicBezTo>
                    <a:pt x="283249" y="198787"/>
                    <a:pt x="279750" y="202966"/>
                    <a:pt x="276232" y="207125"/>
                  </a:cubicBezTo>
                  <a:cubicBezTo>
                    <a:pt x="273492" y="210371"/>
                    <a:pt x="271626" y="213850"/>
                    <a:pt x="271626" y="218242"/>
                  </a:cubicBezTo>
                  <a:cubicBezTo>
                    <a:pt x="271626" y="222110"/>
                    <a:pt x="273336" y="226716"/>
                    <a:pt x="276232" y="229359"/>
                  </a:cubicBezTo>
                  <a:cubicBezTo>
                    <a:pt x="282082" y="234724"/>
                    <a:pt x="292811" y="236084"/>
                    <a:pt x="298486" y="229359"/>
                  </a:cubicBezTo>
                  <a:cubicBezTo>
                    <a:pt x="308107" y="217951"/>
                    <a:pt x="317727" y="206542"/>
                    <a:pt x="327348" y="195133"/>
                  </a:cubicBezTo>
                  <a:cubicBezTo>
                    <a:pt x="342683" y="176961"/>
                    <a:pt x="357998" y="158769"/>
                    <a:pt x="373333" y="140596"/>
                  </a:cubicBezTo>
                  <a:cubicBezTo>
                    <a:pt x="376851" y="136437"/>
                    <a:pt x="380349" y="132259"/>
                    <a:pt x="383867" y="128099"/>
                  </a:cubicBezTo>
                  <a:cubicBezTo>
                    <a:pt x="389717" y="121161"/>
                    <a:pt x="389756" y="112823"/>
                    <a:pt x="383867" y="105846"/>
                  </a:cubicBezTo>
                  <a:cubicBezTo>
                    <a:pt x="374247" y="94437"/>
                    <a:pt x="364626" y="83028"/>
                    <a:pt x="355005" y="71619"/>
                  </a:cubicBezTo>
                  <a:cubicBezTo>
                    <a:pt x="339670" y="53447"/>
                    <a:pt x="324355" y="35255"/>
                    <a:pt x="309020" y="17083"/>
                  </a:cubicBezTo>
                  <a:cubicBezTo>
                    <a:pt x="305503" y="12924"/>
                    <a:pt x="302004" y="8745"/>
                    <a:pt x="298486" y="4586"/>
                  </a:cubicBezTo>
                  <a:cubicBezTo>
                    <a:pt x="293161" y="-1731"/>
                    <a:pt x="281655" y="-1323"/>
                    <a:pt x="276232" y="4586"/>
                  </a:cubicBezTo>
                  <a:cubicBezTo>
                    <a:pt x="270071" y="11310"/>
                    <a:pt x="270557" y="20095"/>
                    <a:pt x="276232" y="26840"/>
                  </a:cubicBezTo>
                  <a:cubicBezTo>
                    <a:pt x="285853" y="38248"/>
                    <a:pt x="295474" y="49657"/>
                    <a:pt x="305094" y="61066"/>
                  </a:cubicBezTo>
                  <a:cubicBezTo>
                    <a:pt x="316386" y="74457"/>
                    <a:pt x="327678" y="87848"/>
                    <a:pt x="338971" y="101239"/>
                  </a:cubicBezTo>
                  <a:lnTo>
                    <a:pt x="120553" y="101239"/>
                  </a:lnTo>
                  <a:cubicBezTo>
                    <a:pt x="103196" y="101239"/>
                    <a:pt x="124712" y="101239"/>
                    <a:pt x="107356" y="101239"/>
                  </a:cubicBezTo>
                  <a:lnTo>
                    <a:pt x="31479" y="101239"/>
                  </a:lnTo>
                  <a:cubicBezTo>
                    <a:pt x="26464" y="101239"/>
                    <a:pt x="21431" y="101162"/>
                    <a:pt x="16397" y="101239"/>
                  </a:cubicBezTo>
                  <a:cubicBezTo>
                    <a:pt x="16183" y="101239"/>
                    <a:pt x="15969" y="101239"/>
                    <a:pt x="15755" y="101239"/>
                  </a:cubicBezTo>
                  <a:cubicBezTo>
                    <a:pt x="7534" y="101239"/>
                    <a:pt x="-357" y="108469"/>
                    <a:pt x="12" y="116982"/>
                  </a:cubicBezTo>
                  <a:cubicBezTo>
                    <a:pt x="401" y="125514"/>
                    <a:pt x="6932" y="132725"/>
                    <a:pt x="15755" y="132725"/>
                  </a:cubicBezTo>
                  <a:lnTo>
                    <a:pt x="26115" y="132725"/>
                  </a:lnTo>
                  <a:close/>
                </a:path>
              </a:pathLst>
            </a:custGeom>
            <a:solidFill>
              <a:schemeClr val="accent1">
                <a:lumMod val="40000"/>
                <a:lumOff val="60000"/>
              </a:schemeClr>
            </a:solidFill>
            <a:ln w="1944" cap="flat">
              <a:noFill/>
              <a:prstDash val="solid"/>
              <a:miter/>
            </a:ln>
          </p:spPr>
          <p:txBody>
            <a:bodyPr rtlCol="0" anchor="ctr"/>
            <a:lstStyle/>
            <a:p>
              <a:endParaRPr lang="en-US" sz="900"/>
            </a:p>
          </p:txBody>
        </p:sp>
      </p:grpSp>
      <p:grpSp>
        <p:nvGrpSpPr>
          <p:cNvPr id="38" name="Group 37">
            <a:extLst>
              <a:ext uri="{FF2B5EF4-FFF2-40B4-BE49-F238E27FC236}">
                <a16:creationId xmlns:a16="http://schemas.microsoft.com/office/drawing/2014/main" id="{EB063179-75BE-1533-5352-C84377D0B83C}"/>
              </a:ext>
            </a:extLst>
          </p:cNvPr>
          <p:cNvGrpSpPr/>
          <p:nvPr/>
        </p:nvGrpSpPr>
        <p:grpSpPr>
          <a:xfrm>
            <a:off x="6922012" y="2076264"/>
            <a:ext cx="354230" cy="178866"/>
            <a:chOff x="6643994" y="4402957"/>
            <a:chExt cx="202774" cy="102389"/>
          </a:xfrm>
        </p:grpSpPr>
        <p:sp>
          <p:nvSpPr>
            <p:cNvPr id="39" name="Freeform: Shape 38">
              <a:extLst>
                <a:ext uri="{FF2B5EF4-FFF2-40B4-BE49-F238E27FC236}">
                  <a16:creationId xmlns:a16="http://schemas.microsoft.com/office/drawing/2014/main" id="{36D19AF9-2993-9C46-D93E-F5AB8F62FD99}"/>
                </a:ext>
              </a:extLst>
            </p:cNvPr>
            <p:cNvSpPr/>
            <p:nvPr/>
          </p:nvSpPr>
          <p:spPr>
            <a:xfrm>
              <a:off x="6795709" y="4402966"/>
              <a:ext cx="51059" cy="102372"/>
            </a:xfrm>
            <a:custGeom>
              <a:avLst/>
              <a:gdLst>
                <a:gd name="connsiteX0" fmla="*/ 83379 w 116643"/>
                <a:gd name="connsiteY0" fmla="*/ 71619 h 233868"/>
                <a:gd name="connsiteX1" fmla="*/ 37394 w 116643"/>
                <a:gd name="connsiteY1" fmla="*/ 17083 h 233868"/>
                <a:gd name="connsiteX2" fmla="*/ 26860 w 116643"/>
                <a:gd name="connsiteY2" fmla="*/ 4586 h 233868"/>
                <a:gd name="connsiteX3" fmla="*/ 4606 w 116643"/>
                <a:gd name="connsiteY3" fmla="*/ 4586 h 233868"/>
                <a:gd name="connsiteX4" fmla="*/ 4606 w 116643"/>
                <a:gd name="connsiteY4" fmla="*/ 26840 h 233868"/>
                <a:gd name="connsiteX5" fmla="*/ 33468 w 116643"/>
                <a:gd name="connsiteY5" fmla="*/ 61066 h 233868"/>
                <a:gd name="connsiteX6" fmla="*/ 79453 w 116643"/>
                <a:gd name="connsiteY6" fmla="*/ 115602 h 233868"/>
                <a:gd name="connsiteX7" fmla="*/ 80600 w 116643"/>
                <a:gd name="connsiteY7" fmla="*/ 116963 h 233868"/>
                <a:gd name="connsiteX8" fmla="*/ 61125 w 116643"/>
                <a:gd name="connsiteY8" fmla="*/ 140052 h 233868"/>
                <a:gd name="connsiteX9" fmla="*/ 15140 w 116643"/>
                <a:gd name="connsiteY9" fmla="*/ 194589 h 233868"/>
                <a:gd name="connsiteX10" fmla="*/ 4606 w 116643"/>
                <a:gd name="connsiteY10" fmla="*/ 207086 h 233868"/>
                <a:gd name="connsiteX11" fmla="*/ 0 w 116643"/>
                <a:gd name="connsiteY11" fmla="*/ 218203 h 233868"/>
                <a:gd name="connsiteX12" fmla="*/ 4606 w 116643"/>
                <a:gd name="connsiteY12" fmla="*/ 229320 h 233868"/>
                <a:gd name="connsiteX13" fmla="*/ 26860 w 116643"/>
                <a:gd name="connsiteY13" fmla="*/ 229320 h 233868"/>
                <a:gd name="connsiteX14" fmla="*/ 55722 w 116643"/>
                <a:gd name="connsiteY14" fmla="*/ 195094 h 233868"/>
                <a:gd name="connsiteX15" fmla="*/ 101707 w 116643"/>
                <a:gd name="connsiteY15" fmla="*/ 140558 h 233868"/>
                <a:gd name="connsiteX16" fmla="*/ 112241 w 116643"/>
                <a:gd name="connsiteY16" fmla="*/ 128061 h 233868"/>
                <a:gd name="connsiteX17" fmla="*/ 112241 w 116643"/>
                <a:gd name="connsiteY17" fmla="*/ 105807 h 233868"/>
                <a:gd name="connsiteX18" fmla="*/ 83379 w 116643"/>
                <a:gd name="connsiteY18" fmla="*/ 71580 h 233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6643" h="233868">
                  <a:moveTo>
                    <a:pt x="83379" y="71619"/>
                  </a:moveTo>
                  <a:cubicBezTo>
                    <a:pt x="68044" y="53447"/>
                    <a:pt x="52729" y="35255"/>
                    <a:pt x="37394" y="17083"/>
                  </a:cubicBezTo>
                  <a:cubicBezTo>
                    <a:pt x="33876" y="12924"/>
                    <a:pt x="30378" y="8745"/>
                    <a:pt x="26860" y="4586"/>
                  </a:cubicBezTo>
                  <a:cubicBezTo>
                    <a:pt x="21535" y="-1731"/>
                    <a:pt x="10029" y="-1323"/>
                    <a:pt x="4606" y="4586"/>
                  </a:cubicBezTo>
                  <a:cubicBezTo>
                    <a:pt x="-1555" y="11310"/>
                    <a:pt x="-1069" y="20095"/>
                    <a:pt x="4606" y="26840"/>
                  </a:cubicBezTo>
                  <a:cubicBezTo>
                    <a:pt x="14227" y="38248"/>
                    <a:pt x="23847" y="49657"/>
                    <a:pt x="33468" y="61066"/>
                  </a:cubicBezTo>
                  <a:cubicBezTo>
                    <a:pt x="48803" y="79238"/>
                    <a:pt x="64118" y="97430"/>
                    <a:pt x="79453" y="115602"/>
                  </a:cubicBezTo>
                  <a:cubicBezTo>
                    <a:pt x="79842" y="116049"/>
                    <a:pt x="80230" y="116516"/>
                    <a:pt x="80600" y="116963"/>
                  </a:cubicBezTo>
                  <a:cubicBezTo>
                    <a:pt x="74108" y="124659"/>
                    <a:pt x="67617" y="132356"/>
                    <a:pt x="61125" y="140052"/>
                  </a:cubicBezTo>
                  <a:cubicBezTo>
                    <a:pt x="45790" y="158225"/>
                    <a:pt x="30475" y="176416"/>
                    <a:pt x="15140" y="194589"/>
                  </a:cubicBezTo>
                  <a:cubicBezTo>
                    <a:pt x="11622" y="198748"/>
                    <a:pt x="8124" y="202927"/>
                    <a:pt x="4606" y="207086"/>
                  </a:cubicBezTo>
                  <a:cubicBezTo>
                    <a:pt x="1866" y="210332"/>
                    <a:pt x="0" y="213811"/>
                    <a:pt x="0" y="218203"/>
                  </a:cubicBezTo>
                  <a:cubicBezTo>
                    <a:pt x="0" y="222071"/>
                    <a:pt x="1710" y="226677"/>
                    <a:pt x="4606" y="229320"/>
                  </a:cubicBezTo>
                  <a:cubicBezTo>
                    <a:pt x="10456" y="234685"/>
                    <a:pt x="21185" y="236045"/>
                    <a:pt x="26860" y="229320"/>
                  </a:cubicBezTo>
                  <a:cubicBezTo>
                    <a:pt x="36481" y="217912"/>
                    <a:pt x="46101" y="206503"/>
                    <a:pt x="55722" y="195094"/>
                  </a:cubicBezTo>
                  <a:cubicBezTo>
                    <a:pt x="71057" y="176922"/>
                    <a:pt x="86372" y="158730"/>
                    <a:pt x="101707" y="140558"/>
                  </a:cubicBezTo>
                  <a:cubicBezTo>
                    <a:pt x="105225" y="136398"/>
                    <a:pt x="108723" y="132220"/>
                    <a:pt x="112241" y="128061"/>
                  </a:cubicBezTo>
                  <a:cubicBezTo>
                    <a:pt x="118091" y="121122"/>
                    <a:pt x="118130" y="112784"/>
                    <a:pt x="112241" y="105807"/>
                  </a:cubicBezTo>
                  <a:cubicBezTo>
                    <a:pt x="102620" y="94398"/>
                    <a:pt x="93000" y="82989"/>
                    <a:pt x="83379" y="71580"/>
                  </a:cubicBezTo>
                  <a:close/>
                </a:path>
              </a:pathLst>
            </a:custGeom>
            <a:solidFill>
              <a:schemeClr val="accent1"/>
            </a:solidFill>
            <a:ln w="1944" cap="flat">
              <a:noFill/>
              <a:prstDash val="solid"/>
              <a:miter/>
            </a:ln>
          </p:spPr>
          <p:txBody>
            <a:bodyPr rtlCol="0" anchor="ctr"/>
            <a:lstStyle/>
            <a:p>
              <a:endParaRPr lang="en-US" sz="900"/>
            </a:p>
          </p:txBody>
        </p:sp>
        <p:sp>
          <p:nvSpPr>
            <p:cNvPr id="40" name="Freeform: Shape 39">
              <a:extLst>
                <a:ext uri="{FF2B5EF4-FFF2-40B4-BE49-F238E27FC236}">
                  <a16:creationId xmlns:a16="http://schemas.microsoft.com/office/drawing/2014/main" id="{8D34D198-997F-9F18-E99A-E11E4170CBC5}"/>
                </a:ext>
              </a:extLst>
            </p:cNvPr>
            <p:cNvSpPr/>
            <p:nvPr/>
          </p:nvSpPr>
          <p:spPr>
            <a:xfrm>
              <a:off x="6643994" y="4402957"/>
              <a:ext cx="169960" cy="102389"/>
            </a:xfrm>
            <a:custGeom>
              <a:avLst/>
              <a:gdLst>
                <a:gd name="connsiteX0" fmla="*/ 26095 w 388269"/>
                <a:gd name="connsiteY0" fmla="*/ 132725 h 233906"/>
                <a:gd name="connsiteX1" fmla="*/ 146188 w 388269"/>
                <a:gd name="connsiteY1" fmla="*/ 132725 h 233906"/>
                <a:gd name="connsiteX2" fmla="*/ 162631 w 388269"/>
                <a:gd name="connsiteY2" fmla="*/ 132725 h 233906"/>
                <a:gd name="connsiteX3" fmla="*/ 338951 w 388269"/>
                <a:gd name="connsiteY3" fmla="*/ 132725 h 233906"/>
                <a:gd name="connsiteX4" fmla="*/ 332751 w 388269"/>
                <a:gd name="connsiteY4" fmla="*/ 140091 h 233906"/>
                <a:gd name="connsiteX5" fmla="*/ 286767 w 388269"/>
                <a:gd name="connsiteY5" fmla="*/ 194628 h 233906"/>
                <a:gd name="connsiteX6" fmla="*/ 276232 w 388269"/>
                <a:gd name="connsiteY6" fmla="*/ 207125 h 233906"/>
                <a:gd name="connsiteX7" fmla="*/ 271626 w 388269"/>
                <a:gd name="connsiteY7" fmla="*/ 218242 h 233906"/>
                <a:gd name="connsiteX8" fmla="*/ 276232 w 388269"/>
                <a:gd name="connsiteY8" fmla="*/ 229359 h 233906"/>
                <a:gd name="connsiteX9" fmla="*/ 298486 w 388269"/>
                <a:gd name="connsiteY9" fmla="*/ 229359 h 233906"/>
                <a:gd name="connsiteX10" fmla="*/ 327348 w 388269"/>
                <a:gd name="connsiteY10" fmla="*/ 195133 h 233906"/>
                <a:gd name="connsiteX11" fmla="*/ 373333 w 388269"/>
                <a:gd name="connsiteY11" fmla="*/ 140596 h 233906"/>
                <a:gd name="connsiteX12" fmla="*/ 383867 w 388269"/>
                <a:gd name="connsiteY12" fmla="*/ 128099 h 233906"/>
                <a:gd name="connsiteX13" fmla="*/ 383867 w 388269"/>
                <a:gd name="connsiteY13" fmla="*/ 105846 h 233906"/>
                <a:gd name="connsiteX14" fmla="*/ 355005 w 388269"/>
                <a:gd name="connsiteY14" fmla="*/ 71619 h 233906"/>
                <a:gd name="connsiteX15" fmla="*/ 309020 w 388269"/>
                <a:gd name="connsiteY15" fmla="*/ 17083 h 233906"/>
                <a:gd name="connsiteX16" fmla="*/ 298486 w 388269"/>
                <a:gd name="connsiteY16" fmla="*/ 4586 h 233906"/>
                <a:gd name="connsiteX17" fmla="*/ 276232 w 388269"/>
                <a:gd name="connsiteY17" fmla="*/ 4586 h 233906"/>
                <a:gd name="connsiteX18" fmla="*/ 276232 w 388269"/>
                <a:gd name="connsiteY18" fmla="*/ 26840 h 233906"/>
                <a:gd name="connsiteX19" fmla="*/ 305094 w 388269"/>
                <a:gd name="connsiteY19" fmla="*/ 61066 h 233906"/>
                <a:gd name="connsiteX20" fmla="*/ 338971 w 388269"/>
                <a:gd name="connsiteY20" fmla="*/ 101239 h 233906"/>
                <a:gd name="connsiteX21" fmla="*/ 120553 w 388269"/>
                <a:gd name="connsiteY21" fmla="*/ 101239 h 233906"/>
                <a:gd name="connsiteX22" fmla="*/ 107356 w 388269"/>
                <a:gd name="connsiteY22" fmla="*/ 101239 h 233906"/>
                <a:gd name="connsiteX23" fmla="*/ 31479 w 388269"/>
                <a:gd name="connsiteY23" fmla="*/ 101239 h 233906"/>
                <a:gd name="connsiteX24" fmla="*/ 16397 w 388269"/>
                <a:gd name="connsiteY24" fmla="*/ 101239 h 233906"/>
                <a:gd name="connsiteX25" fmla="*/ 15755 w 388269"/>
                <a:gd name="connsiteY25" fmla="*/ 101239 h 233906"/>
                <a:gd name="connsiteX26" fmla="*/ 12 w 388269"/>
                <a:gd name="connsiteY26" fmla="*/ 116982 h 233906"/>
                <a:gd name="connsiteX27" fmla="*/ 15755 w 388269"/>
                <a:gd name="connsiteY27" fmla="*/ 132725 h 233906"/>
                <a:gd name="connsiteX28" fmla="*/ 26115 w 388269"/>
                <a:gd name="connsiteY28" fmla="*/ 132725 h 23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8269" h="233906">
                  <a:moveTo>
                    <a:pt x="26095" y="132725"/>
                  </a:moveTo>
                  <a:lnTo>
                    <a:pt x="146188" y="132725"/>
                  </a:lnTo>
                  <a:cubicBezTo>
                    <a:pt x="164633" y="132725"/>
                    <a:pt x="144186" y="132725"/>
                    <a:pt x="162631" y="132725"/>
                  </a:cubicBezTo>
                  <a:lnTo>
                    <a:pt x="338951" y="132725"/>
                  </a:lnTo>
                  <a:lnTo>
                    <a:pt x="332751" y="140091"/>
                  </a:lnTo>
                  <a:cubicBezTo>
                    <a:pt x="317417" y="158264"/>
                    <a:pt x="302101" y="176455"/>
                    <a:pt x="286767" y="194628"/>
                  </a:cubicBezTo>
                  <a:cubicBezTo>
                    <a:pt x="283249" y="198787"/>
                    <a:pt x="279750" y="202966"/>
                    <a:pt x="276232" y="207125"/>
                  </a:cubicBezTo>
                  <a:cubicBezTo>
                    <a:pt x="273492" y="210371"/>
                    <a:pt x="271626" y="213850"/>
                    <a:pt x="271626" y="218242"/>
                  </a:cubicBezTo>
                  <a:cubicBezTo>
                    <a:pt x="271626" y="222110"/>
                    <a:pt x="273336" y="226716"/>
                    <a:pt x="276232" y="229359"/>
                  </a:cubicBezTo>
                  <a:cubicBezTo>
                    <a:pt x="282082" y="234724"/>
                    <a:pt x="292811" y="236084"/>
                    <a:pt x="298486" y="229359"/>
                  </a:cubicBezTo>
                  <a:cubicBezTo>
                    <a:pt x="308107" y="217951"/>
                    <a:pt x="317727" y="206542"/>
                    <a:pt x="327348" y="195133"/>
                  </a:cubicBezTo>
                  <a:cubicBezTo>
                    <a:pt x="342683" y="176961"/>
                    <a:pt x="357998" y="158769"/>
                    <a:pt x="373333" y="140596"/>
                  </a:cubicBezTo>
                  <a:cubicBezTo>
                    <a:pt x="376851" y="136437"/>
                    <a:pt x="380349" y="132259"/>
                    <a:pt x="383867" y="128099"/>
                  </a:cubicBezTo>
                  <a:cubicBezTo>
                    <a:pt x="389717" y="121161"/>
                    <a:pt x="389756" y="112823"/>
                    <a:pt x="383867" y="105846"/>
                  </a:cubicBezTo>
                  <a:cubicBezTo>
                    <a:pt x="374247" y="94437"/>
                    <a:pt x="364626" y="83028"/>
                    <a:pt x="355005" y="71619"/>
                  </a:cubicBezTo>
                  <a:cubicBezTo>
                    <a:pt x="339670" y="53447"/>
                    <a:pt x="324355" y="35255"/>
                    <a:pt x="309020" y="17083"/>
                  </a:cubicBezTo>
                  <a:cubicBezTo>
                    <a:pt x="305503" y="12924"/>
                    <a:pt x="302004" y="8745"/>
                    <a:pt x="298486" y="4586"/>
                  </a:cubicBezTo>
                  <a:cubicBezTo>
                    <a:pt x="293161" y="-1731"/>
                    <a:pt x="281655" y="-1323"/>
                    <a:pt x="276232" y="4586"/>
                  </a:cubicBezTo>
                  <a:cubicBezTo>
                    <a:pt x="270071" y="11310"/>
                    <a:pt x="270557" y="20095"/>
                    <a:pt x="276232" y="26840"/>
                  </a:cubicBezTo>
                  <a:cubicBezTo>
                    <a:pt x="285853" y="38248"/>
                    <a:pt x="295474" y="49657"/>
                    <a:pt x="305094" y="61066"/>
                  </a:cubicBezTo>
                  <a:cubicBezTo>
                    <a:pt x="316386" y="74457"/>
                    <a:pt x="327678" y="87848"/>
                    <a:pt x="338971" y="101239"/>
                  </a:cubicBezTo>
                  <a:lnTo>
                    <a:pt x="120553" y="101239"/>
                  </a:lnTo>
                  <a:cubicBezTo>
                    <a:pt x="103196" y="101239"/>
                    <a:pt x="124712" y="101239"/>
                    <a:pt x="107356" y="101239"/>
                  </a:cubicBezTo>
                  <a:lnTo>
                    <a:pt x="31479" y="101239"/>
                  </a:lnTo>
                  <a:cubicBezTo>
                    <a:pt x="26464" y="101239"/>
                    <a:pt x="21431" y="101162"/>
                    <a:pt x="16397" y="101239"/>
                  </a:cubicBezTo>
                  <a:cubicBezTo>
                    <a:pt x="16183" y="101239"/>
                    <a:pt x="15969" y="101239"/>
                    <a:pt x="15755" y="101239"/>
                  </a:cubicBezTo>
                  <a:cubicBezTo>
                    <a:pt x="7534" y="101239"/>
                    <a:pt x="-357" y="108469"/>
                    <a:pt x="12" y="116982"/>
                  </a:cubicBezTo>
                  <a:cubicBezTo>
                    <a:pt x="401" y="125514"/>
                    <a:pt x="6932" y="132725"/>
                    <a:pt x="15755" y="132725"/>
                  </a:cubicBezTo>
                  <a:lnTo>
                    <a:pt x="26115" y="132725"/>
                  </a:lnTo>
                  <a:close/>
                </a:path>
              </a:pathLst>
            </a:custGeom>
            <a:solidFill>
              <a:schemeClr val="accent1">
                <a:lumMod val="40000"/>
                <a:lumOff val="60000"/>
              </a:schemeClr>
            </a:solidFill>
            <a:ln w="1944" cap="flat">
              <a:noFill/>
              <a:prstDash val="solid"/>
              <a:miter/>
            </a:ln>
          </p:spPr>
          <p:txBody>
            <a:bodyPr rtlCol="0" anchor="ctr"/>
            <a:lstStyle/>
            <a:p>
              <a:endParaRPr lang="en-US" sz="900"/>
            </a:p>
          </p:txBody>
        </p:sp>
      </p:grpSp>
    </p:spTree>
    <p:extLst>
      <p:ext uri="{BB962C8B-B14F-4D97-AF65-F5344CB8AC3E}">
        <p14:creationId xmlns:p14="http://schemas.microsoft.com/office/powerpoint/2010/main" val="18358771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5AAFB733-BF7B-AFF5-A8B5-07E7C0250A33}"/>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11" name="Title 1">
            <a:extLst>
              <a:ext uri="{FF2B5EF4-FFF2-40B4-BE49-F238E27FC236}">
                <a16:creationId xmlns:a16="http://schemas.microsoft.com/office/drawing/2014/main" id="{495A1416-8406-7A43-B226-A2BD647EC1AC}"/>
              </a:ext>
            </a:extLst>
          </p:cNvPr>
          <p:cNvSpPr>
            <a:spLocks noGrp="1"/>
          </p:cNvSpPr>
          <p:nvPr>
            <p:ph type="title"/>
          </p:nvPr>
        </p:nvSpPr>
        <p:spPr>
          <a:prstGeom prst="rect">
            <a:avLst/>
          </a:prstGeom>
        </p:spPr>
        <p:txBody>
          <a:bodyPr/>
          <a:lstStyle/>
          <a:p>
            <a:r>
              <a:rPr lang="en-US" altLang="en-US">
                <a:solidFill>
                  <a:schemeClr val="tx1"/>
                </a:solidFill>
              </a:rPr>
              <a:t>DPNCheck </a:t>
            </a:r>
            <a:r>
              <a:rPr lang="en-US" altLang="en-US" b="0">
                <a:solidFill>
                  <a:schemeClr val="tx1"/>
                </a:solidFill>
              </a:rPr>
              <a:t>2.0 </a:t>
            </a:r>
            <a:r>
              <a:rPr lang="en-US" altLang="en-US">
                <a:solidFill>
                  <a:schemeClr val="tx1"/>
                </a:solidFill>
              </a:rPr>
              <a:t>D</a:t>
            </a:r>
            <a:r>
              <a:rPr lang="en-US" altLang="en-US" b="0">
                <a:solidFill>
                  <a:schemeClr val="tx1"/>
                </a:solidFill>
              </a:rPr>
              <a:t>evice Overview</a:t>
            </a:r>
          </a:p>
        </p:txBody>
      </p:sp>
      <p:sp>
        <p:nvSpPr>
          <p:cNvPr id="13" name="TextBox 12">
            <a:extLst>
              <a:ext uri="{FF2B5EF4-FFF2-40B4-BE49-F238E27FC236}">
                <a16:creationId xmlns:a16="http://schemas.microsoft.com/office/drawing/2014/main" id="{C6A199A2-EAF0-3A4D-9BEF-3F686DE652FF}"/>
              </a:ext>
            </a:extLst>
          </p:cNvPr>
          <p:cNvSpPr txBox="1"/>
          <p:nvPr/>
        </p:nvSpPr>
        <p:spPr>
          <a:xfrm>
            <a:off x="2215035" y="3906350"/>
            <a:ext cx="1010213" cy="400110"/>
          </a:xfrm>
          <a:prstGeom prst="rect">
            <a:avLst/>
          </a:prstGeom>
          <a:noFill/>
        </p:spPr>
        <p:txBody>
          <a:bodyPr wrap="none" rtlCol="0">
            <a:spAutoFit/>
          </a:bodyPr>
          <a:lstStyle/>
          <a:p>
            <a:pPr algn="ctr"/>
            <a:r>
              <a:rPr lang="en-US" sz="1000" b="1">
                <a:solidFill>
                  <a:schemeClr val="accent1"/>
                </a:solidFill>
                <a:latin typeface="Barlow" panose="00000500000000000000" pitchFamily="2" charset="0"/>
                <a:ea typeface="Source Sans Pro" panose="020B0503030403020204" pitchFamily="34" charset="0"/>
              </a:rPr>
              <a:t>Top Side</a:t>
            </a:r>
          </a:p>
          <a:p>
            <a:pPr algn="ctr"/>
            <a:r>
              <a:rPr lang="en-US" sz="1000" b="1">
                <a:solidFill>
                  <a:schemeClr val="accent1"/>
                </a:solidFill>
                <a:latin typeface="Barlow" panose="00000500000000000000" pitchFamily="2" charset="0"/>
                <a:ea typeface="Source Sans Pro" panose="020B0503030403020204" pitchFamily="34" charset="0"/>
              </a:rPr>
              <a:t>(tester facing)</a:t>
            </a:r>
          </a:p>
        </p:txBody>
      </p:sp>
      <p:sp>
        <p:nvSpPr>
          <p:cNvPr id="14" name="TextBox 13">
            <a:extLst>
              <a:ext uri="{FF2B5EF4-FFF2-40B4-BE49-F238E27FC236}">
                <a16:creationId xmlns:a16="http://schemas.microsoft.com/office/drawing/2014/main" id="{2D79B942-94CA-D24D-8B85-7F1F58494989}"/>
              </a:ext>
            </a:extLst>
          </p:cNvPr>
          <p:cNvSpPr txBox="1"/>
          <p:nvPr/>
        </p:nvSpPr>
        <p:spPr>
          <a:xfrm>
            <a:off x="5923046" y="3902888"/>
            <a:ext cx="1067921" cy="400110"/>
          </a:xfrm>
          <a:prstGeom prst="rect">
            <a:avLst/>
          </a:prstGeom>
          <a:noFill/>
        </p:spPr>
        <p:txBody>
          <a:bodyPr wrap="none" rtlCol="0">
            <a:spAutoFit/>
          </a:bodyPr>
          <a:lstStyle/>
          <a:p>
            <a:pPr algn="ctr"/>
            <a:r>
              <a:rPr lang="en-US" sz="1000" b="1">
                <a:solidFill>
                  <a:schemeClr val="accent1"/>
                </a:solidFill>
                <a:latin typeface="Barlow" panose="00000500000000000000" pitchFamily="2" charset="0"/>
                <a:ea typeface="Source Sans Pro" panose="020B0503030403020204" pitchFamily="34" charset="0"/>
              </a:rPr>
              <a:t>Bottom Side</a:t>
            </a:r>
          </a:p>
          <a:p>
            <a:pPr algn="ctr"/>
            <a:r>
              <a:rPr lang="en-US" sz="1000" b="1">
                <a:solidFill>
                  <a:schemeClr val="accent1"/>
                </a:solidFill>
                <a:latin typeface="Barlow" panose="00000500000000000000" pitchFamily="2" charset="0"/>
                <a:ea typeface="Source Sans Pro" panose="020B0503030403020204" pitchFamily="34" charset="0"/>
              </a:rPr>
              <a:t>(patient facing)</a:t>
            </a:r>
          </a:p>
        </p:txBody>
      </p:sp>
      <p:grpSp>
        <p:nvGrpSpPr>
          <p:cNvPr id="3" name="Group 2">
            <a:extLst>
              <a:ext uri="{FF2B5EF4-FFF2-40B4-BE49-F238E27FC236}">
                <a16:creationId xmlns:a16="http://schemas.microsoft.com/office/drawing/2014/main" id="{A6D79F0C-CB08-F645-C7C0-257ABD6A8A46}"/>
              </a:ext>
            </a:extLst>
          </p:cNvPr>
          <p:cNvGrpSpPr/>
          <p:nvPr/>
        </p:nvGrpSpPr>
        <p:grpSpPr>
          <a:xfrm>
            <a:off x="654786" y="1269089"/>
            <a:ext cx="3784635" cy="2442953"/>
            <a:chOff x="1333938" y="1599276"/>
            <a:chExt cx="3004721" cy="1939525"/>
          </a:xfrm>
        </p:grpSpPr>
        <p:pic>
          <p:nvPicPr>
            <p:cNvPr id="10" name="Picture 9" descr="A picture containing the handheld DPNCheck device">
              <a:extLst>
                <a:ext uri="{FF2B5EF4-FFF2-40B4-BE49-F238E27FC236}">
                  <a16:creationId xmlns:a16="http://schemas.microsoft.com/office/drawing/2014/main" id="{D41D5D13-F6F9-4B10-BFF5-A8B51A65604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58473" y="1708389"/>
              <a:ext cx="1830412" cy="1830412"/>
            </a:xfrm>
            <a:prstGeom prst="ellipse">
              <a:avLst/>
            </a:prstGeom>
            <a:ln>
              <a:solidFill>
                <a:schemeClr val="accent2"/>
              </a:solidFill>
            </a:ln>
            <a:effectLst/>
          </p:spPr>
        </p:pic>
        <p:grpSp>
          <p:nvGrpSpPr>
            <p:cNvPr id="12" name="Group 11">
              <a:extLst>
                <a:ext uri="{FF2B5EF4-FFF2-40B4-BE49-F238E27FC236}">
                  <a16:creationId xmlns:a16="http://schemas.microsoft.com/office/drawing/2014/main" id="{21CAF62E-D5FE-4711-9C83-423A7E5D8D49}"/>
                </a:ext>
              </a:extLst>
            </p:cNvPr>
            <p:cNvGrpSpPr/>
            <p:nvPr/>
          </p:nvGrpSpPr>
          <p:grpSpPr>
            <a:xfrm>
              <a:off x="2704602" y="2095007"/>
              <a:ext cx="591074" cy="467622"/>
              <a:chOff x="2743210" y="1903719"/>
              <a:chExt cx="1155802" cy="914400"/>
            </a:xfrm>
          </p:grpSpPr>
          <p:pic>
            <p:nvPicPr>
              <p:cNvPr id="15" name="Picture 14">
                <a:extLst>
                  <a:ext uri="{FF2B5EF4-FFF2-40B4-BE49-F238E27FC236}">
                    <a16:creationId xmlns:a16="http://schemas.microsoft.com/office/drawing/2014/main" id="{2A84C016-AEF8-4170-8911-24534B17B6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3210" y="1903719"/>
                <a:ext cx="1155802" cy="914400"/>
              </a:xfrm>
              <a:prstGeom prst="rect">
                <a:avLst/>
              </a:prstGeom>
            </p:spPr>
          </p:pic>
          <p:sp>
            <p:nvSpPr>
              <p:cNvPr id="16" name="Rectangle 15">
                <a:extLst>
                  <a:ext uri="{FF2B5EF4-FFF2-40B4-BE49-F238E27FC236}">
                    <a16:creationId xmlns:a16="http://schemas.microsoft.com/office/drawing/2014/main" id="{1EE3389D-44A8-4161-AAF3-8B672D83ACFB}"/>
                  </a:ext>
                </a:extLst>
              </p:cNvPr>
              <p:cNvSpPr/>
              <p:nvPr/>
            </p:nvSpPr>
            <p:spPr>
              <a:xfrm>
                <a:off x="2942195" y="2357779"/>
                <a:ext cx="812893" cy="176325"/>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TextBox 17">
              <a:extLst>
                <a:ext uri="{FF2B5EF4-FFF2-40B4-BE49-F238E27FC236}">
                  <a16:creationId xmlns:a16="http://schemas.microsoft.com/office/drawing/2014/main" id="{52B2D0E8-AEBB-44DE-B119-A23C4BDA47A9}"/>
                </a:ext>
              </a:extLst>
            </p:cNvPr>
            <p:cNvSpPr txBox="1"/>
            <p:nvPr/>
          </p:nvSpPr>
          <p:spPr>
            <a:xfrm>
              <a:off x="1694712" y="1599276"/>
              <a:ext cx="755649" cy="201591"/>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square" lIns="0" rIns="0" rtlCol="0">
              <a:spAutoFit/>
            </a:bodyPr>
            <a:lstStyle/>
            <a:p>
              <a:pPr algn="ctr"/>
              <a:r>
                <a:rPr lang="en-US" sz="1050">
                  <a:latin typeface="Barlow" panose="00000500000000000000" pitchFamily="2" charset="0"/>
                </a:rPr>
                <a:t>LED Light</a:t>
              </a:r>
            </a:p>
          </p:txBody>
        </p:sp>
        <p:sp>
          <p:nvSpPr>
            <p:cNvPr id="19" name="TextBox 18">
              <a:extLst>
                <a:ext uri="{FF2B5EF4-FFF2-40B4-BE49-F238E27FC236}">
                  <a16:creationId xmlns:a16="http://schemas.microsoft.com/office/drawing/2014/main" id="{B5BF3782-FB66-4D2D-A879-4F116CBE7BB2}"/>
                </a:ext>
              </a:extLst>
            </p:cNvPr>
            <p:cNvSpPr txBox="1"/>
            <p:nvPr/>
          </p:nvSpPr>
          <p:spPr>
            <a:xfrm>
              <a:off x="3276146" y="1652615"/>
              <a:ext cx="1004627" cy="201591"/>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square" lIns="0" rIns="0" rtlCol="0">
              <a:spAutoFit/>
            </a:bodyPr>
            <a:lstStyle/>
            <a:p>
              <a:pPr algn="ctr"/>
              <a:r>
                <a:rPr lang="en-US" sz="1050">
                  <a:latin typeface="Barlow" panose="00000500000000000000" pitchFamily="2" charset="0"/>
                </a:rPr>
                <a:t>Color Touchscreen</a:t>
              </a:r>
            </a:p>
          </p:txBody>
        </p:sp>
        <p:sp>
          <p:nvSpPr>
            <p:cNvPr id="20" name="TextBox 19">
              <a:extLst>
                <a:ext uri="{FF2B5EF4-FFF2-40B4-BE49-F238E27FC236}">
                  <a16:creationId xmlns:a16="http://schemas.microsoft.com/office/drawing/2014/main" id="{EF92C104-7EBC-4877-8AAA-F8D3F8CA19F3}"/>
                </a:ext>
              </a:extLst>
            </p:cNvPr>
            <p:cNvSpPr txBox="1"/>
            <p:nvPr/>
          </p:nvSpPr>
          <p:spPr>
            <a:xfrm>
              <a:off x="1333938" y="2670125"/>
              <a:ext cx="1116422" cy="201591"/>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square" rtlCol="0">
              <a:spAutoFit/>
            </a:bodyPr>
            <a:lstStyle/>
            <a:p>
              <a:pPr algn="ctr"/>
              <a:r>
                <a:rPr lang="en-US" sz="1050">
                  <a:latin typeface="Barlow" panose="00000500000000000000" pitchFamily="2" charset="0"/>
                </a:rPr>
                <a:t>Power/Test Button</a:t>
              </a:r>
            </a:p>
          </p:txBody>
        </p:sp>
        <p:sp>
          <p:nvSpPr>
            <p:cNvPr id="21" name="TextBox 20">
              <a:extLst>
                <a:ext uri="{FF2B5EF4-FFF2-40B4-BE49-F238E27FC236}">
                  <a16:creationId xmlns:a16="http://schemas.microsoft.com/office/drawing/2014/main" id="{2661DD19-976B-4C8A-9AB2-5A0A7CD129A2}"/>
                </a:ext>
              </a:extLst>
            </p:cNvPr>
            <p:cNvSpPr txBox="1"/>
            <p:nvPr/>
          </p:nvSpPr>
          <p:spPr>
            <a:xfrm>
              <a:off x="3408394" y="3155176"/>
              <a:ext cx="930265" cy="201591"/>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square" rtlCol="0">
              <a:spAutoFit/>
            </a:bodyPr>
            <a:lstStyle/>
            <a:p>
              <a:pPr algn="ctr"/>
              <a:r>
                <a:rPr lang="en-US" sz="1050">
                  <a:latin typeface="Barlow" panose="00000500000000000000" pitchFamily="2" charset="0"/>
                </a:rPr>
                <a:t>Device Handle</a:t>
              </a:r>
            </a:p>
          </p:txBody>
        </p:sp>
        <p:cxnSp>
          <p:nvCxnSpPr>
            <p:cNvPr id="25" name="Straight Connector 24">
              <a:extLst>
                <a:ext uri="{FF2B5EF4-FFF2-40B4-BE49-F238E27FC236}">
                  <a16:creationId xmlns:a16="http://schemas.microsoft.com/office/drawing/2014/main" id="{B72620C0-F339-4FE9-A760-53D53314C277}"/>
                </a:ext>
              </a:extLst>
            </p:cNvPr>
            <p:cNvCxnSpPr>
              <a:cxnSpLocks/>
              <a:stCxn id="18" idx="3"/>
            </p:cNvCxnSpPr>
            <p:nvPr/>
          </p:nvCxnSpPr>
          <p:spPr>
            <a:xfrm>
              <a:off x="2450361" y="1700071"/>
              <a:ext cx="523318" cy="302968"/>
            </a:xfrm>
            <a:prstGeom prst="line">
              <a:avLst/>
            </a:prstGeom>
            <a:ln w="1905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3FD4C37A-F216-438E-A520-7C4353B72E1F}"/>
                </a:ext>
              </a:extLst>
            </p:cNvPr>
            <p:cNvCxnSpPr>
              <a:cxnSpLocks/>
              <a:stCxn id="19" idx="2"/>
            </p:cNvCxnSpPr>
            <p:nvPr/>
          </p:nvCxnSpPr>
          <p:spPr>
            <a:xfrm flipH="1">
              <a:off x="3174185" y="1854206"/>
              <a:ext cx="604275" cy="457916"/>
            </a:xfrm>
            <a:prstGeom prst="line">
              <a:avLst/>
            </a:prstGeom>
            <a:ln w="1905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3E7BBB15-D4EC-4CA0-9CE7-91C93175C5FC}"/>
                </a:ext>
              </a:extLst>
            </p:cNvPr>
            <p:cNvCxnSpPr>
              <a:cxnSpLocks/>
              <a:stCxn id="20" idx="3"/>
            </p:cNvCxnSpPr>
            <p:nvPr/>
          </p:nvCxnSpPr>
          <p:spPr>
            <a:xfrm>
              <a:off x="2450360" y="2770920"/>
              <a:ext cx="523319" cy="1"/>
            </a:xfrm>
            <a:prstGeom prst="line">
              <a:avLst/>
            </a:prstGeom>
            <a:ln w="1905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C4EA9FB2-0641-468A-B422-6B5AE5C099B2}"/>
                </a:ext>
              </a:extLst>
            </p:cNvPr>
            <p:cNvCxnSpPr>
              <a:cxnSpLocks/>
              <a:endCxn id="21" idx="1"/>
            </p:cNvCxnSpPr>
            <p:nvPr/>
          </p:nvCxnSpPr>
          <p:spPr>
            <a:xfrm flipV="1">
              <a:off x="3122947" y="3255971"/>
              <a:ext cx="285447" cy="13234"/>
            </a:xfrm>
            <a:prstGeom prst="line">
              <a:avLst/>
            </a:prstGeom>
            <a:ln w="19050">
              <a:solidFill>
                <a:schemeClr val="accent1"/>
              </a:solidFill>
            </a:ln>
          </p:spPr>
          <p:style>
            <a:lnRef idx="2">
              <a:schemeClr val="accent1"/>
            </a:lnRef>
            <a:fillRef idx="0">
              <a:schemeClr val="accent1"/>
            </a:fillRef>
            <a:effectRef idx="1">
              <a:schemeClr val="accent1"/>
            </a:effectRef>
            <a:fontRef idx="minor">
              <a:schemeClr val="tx1"/>
            </a:fontRef>
          </p:style>
        </p:cxnSp>
      </p:grpSp>
      <p:grpSp>
        <p:nvGrpSpPr>
          <p:cNvPr id="17" name="Group 16">
            <a:extLst>
              <a:ext uri="{FF2B5EF4-FFF2-40B4-BE49-F238E27FC236}">
                <a16:creationId xmlns:a16="http://schemas.microsoft.com/office/drawing/2014/main" id="{331FCF4B-7BA3-07D2-0399-DE5BB330CD01}"/>
              </a:ext>
            </a:extLst>
          </p:cNvPr>
          <p:cNvGrpSpPr/>
          <p:nvPr/>
        </p:nvGrpSpPr>
        <p:grpSpPr>
          <a:xfrm>
            <a:off x="4253878" y="865202"/>
            <a:ext cx="4210484" cy="2864501"/>
            <a:chOff x="4423965" y="1291483"/>
            <a:chExt cx="3303298" cy="2247319"/>
          </a:xfrm>
        </p:grpSpPr>
        <p:pic>
          <p:nvPicPr>
            <p:cNvPr id="54" name="Picture 53">
              <a:extLst>
                <a:ext uri="{FF2B5EF4-FFF2-40B4-BE49-F238E27FC236}">
                  <a16:creationId xmlns:a16="http://schemas.microsoft.com/office/drawing/2014/main" id="{A3E4FBB0-BB8F-4E67-9D72-83DBCA7B9CC1}"/>
                </a:ext>
              </a:extLst>
            </p:cNvPr>
            <p:cNvPicPr>
              <a:picLocks noChangeAspect="1"/>
            </p:cNvPicPr>
            <p:nvPr/>
          </p:nvPicPr>
          <p:blipFill rotWithShape="1">
            <a:blip r:embed="rId5">
              <a:extLst>
                <a:ext uri="{28A0092B-C50C-407E-A947-70E740481C1C}">
                  <a14:useLocalDpi xmlns:a14="http://schemas.microsoft.com/office/drawing/2010/main" val="0"/>
                </a:ext>
              </a:extLst>
            </a:blip>
            <a:srcRect b="-3431"/>
            <a:stretch/>
          </p:blipFill>
          <p:spPr>
            <a:xfrm rot="20653458">
              <a:off x="5192444" y="1708390"/>
              <a:ext cx="1830412" cy="1830412"/>
            </a:xfrm>
            <a:prstGeom prst="ellipse">
              <a:avLst/>
            </a:prstGeom>
            <a:ln>
              <a:solidFill>
                <a:schemeClr val="accent2"/>
              </a:solidFill>
            </a:ln>
            <a:effectLst/>
          </p:spPr>
        </p:pic>
        <p:sp>
          <p:nvSpPr>
            <p:cNvPr id="45" name="TextBox 44">
              <a:extLst>
                <a:ext uri="{FF2B5EF4-FFF2-40B4-BE49-F238E27FC236}">
                  <a16:creationId xmlns:a16="http://schemas.microsoft.com/office/drawing/2014/main" id="{D8853615-FF28-400F-98BA-C9582B6DE05E}"/>
                </a:ext>
              </a:extLst>
            </p:cNvPr>
            <p:cNvSpPr txBox="1"/>
            <p:nvPr/>
          </p:nvSpPr>
          <p:spPr>
            <a:xfrm>
              <a:off x="4964613" y="1291483"/>
              <a:ext cx="875071" cy="313903"/>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square" lIns="0" rIns="0" rtlCol="0">
              <a:spAutoFit/>
            </a:bodyPr>
            <a:lstStyle/>
            <a:p>
              <a:pPr algn="ctr"/>
              <a:r>
                <a:rPr lang="en-US" sz="1000">
                  <a:latin typeface="Barlow" panose="00000500000000000000" pitchFamily="2" charset="0"/>
                </a:rPr>
                <a:t>Battery</a:t>
              </a:r>
              <a:br>
                <a:rPr lang="en-US" sz="1000">
                  <a:latin typeface="Barlow" panose="00000500000000000000" pitchFamily="2" charset="0"/>
                </a:rPr>
              </a:br>
              <a:r>
                <a:rPr lang="en-US" sz="1000">
                  <a:latin typeface="Barlow" panose="00000500000000000000" pitchFamily="2" charset="0"/>
                </a:rPr>
                <a:t>Compartment</a:t>
              </a:r>
            </a:p>
          </p:txBody>
        </p:sp>
        <p:sp>
          <p:nvSpPr>
            <p:cNvPr id="49" name="TextBox 48">
              <a:extLst>
                <a:ext uri="{FF2B5EF4-FFF2-40B4-BE49-F238E27FC236}">
                  <a16:creationId xmlns:a16="http://schemas.microsoft.com/office/drawing/2014/main" id="{D8318FFB-60DB-4A8E-9501-42E01AB8910C}"/>
                </a:ext>
              </a:extLst>
            </p:cNvPr>
            <p:cNvSpPr txBox="1"/>
            <p:nvPr/>
          </p:nvSpPr>
          <p:spPr>
            <a:xfrm>
              <a:off x="6615521" y="1537199"/>
              <a:ext cx="875071" cy="193171"/>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square" lIns="0" rIns="0" rtlCol="0">
              <a:spAutoFit/>
            </a:bodyPr>
            <a:lstStyle/>
            <a:p>
              <a:pPr algn="ctr"/>
              <a:r>
                <a:rPr lang="en-US" sz="1000">
                  <a:latin typeface="Barlow" panose="00000500000000000000" pitchFamily="2" charset="0"/>
                </a:rPr>
                <a:t>USB Port</a:t>
              </a:r>
            </a:p>
          </p:txBody>
        </p:sp>
        <p:sp>
          <p:nvSpPr>
            <p:cNvPr id="50" name="TextBox 49">
              <a:extLst>
                <a:ext uri="{FF2B5EF4-FFF2-40B4-BE49-F238E27FC236}">
                  <a16:creationId xmlns:a16="http://schemas.microsoft.com/office/drawing/2014/main" id="{762B3471-B918-4335-B0F1-8717379A7DE4}"/>
                </a:ext>
              </a:extLst>
            </p:cNvPr>
            <p:cNvSpPr txBox="1"/>
            <p:nvPr/>
          </p:nvSpPr>
          <p:spPr>
            <a:xfrm>
              <a:off x="6743338" y="2266686"/>
              <a:ext cx="875071" cy="313903"/>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square" lIns="0" rIns="0" rtlCol="0">
              <a:spAutoFit/>
            </a:bodyPr>
            <a:lstStyle/>
            <a:p>
              <a:pPr algn="ctr"/>
              <a:r>
                <a:rPr lang="en-US" sz="1000">
                  <a:latin typeface="Barlow" panose="00000500000000000000" pitchFamily="2" charset="0"/>
                </a:rPr>
                <a:t>Single-use Biosensor</a:t>
              </a:r>
            </a:p>
          </p:txBody>
        </p:sp>
        <p:sp>
          <p:nvSpPr>
            <p:cNvPr id="51" name="TextBox 50">
              <a:extLst>
                <a:ext uri="{FF2B5EF4-FFF2-40B4-BE49-F238E27FC236}">
                  <a16:creationId xmlns:a16="http://schemas.microsoft.com/office/drawing/2014/main" id="{7A3745BB-6F43-4D95-9D39-25B509F77753}"/>
                </a:ext>
              </a:extLst>
            </p:cNvPr>
            <p:cNvSpPr txBox="1"/>
            <p:nvPr/>
          </p:nvSpPr>
          <p:spPr>
            <a:xfrm>
              <a:off x="6852192" y="2970510"/>
              <a:ext cx="875071" cy="193171"/>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square" lIns="0" rIns="0" rtlCol="0">
              <a:spAutoFit/>
            </a:bodyPr>
            <a:lstStyle/>
            <a:p>
              <a:pPr algn="ctr"/>
              <a:r>
                <a:rPr lang="en-US" sz="1000">
                  <a:latin typeface="Barlow" panose="00000500000000000000" pitchFamily="2" charset="0"/>
                </a:rPr>
                <a:t>Stimulating Probes</a:t>
              </a:r>
            </a:p>
          </p:txBody>
        </p:sp>
        <p:sp>
          <p:nvSpPr>
            <p:cNvPr id="52" name="TextBox 51">
              <a:extLst>
                <a:ext uri="{FF2B5EF4-FFF2-40B4-BE49-F238E27FC236}">
                  <a16:creationId xmlns:a16="http://schemas.microsoft.com/office/drawing/2014/main" id="{DD4AF66A-586B-4644-A6EC-A5C35680C26A}"/>
                </a:ext>
              </a:extLst>
            </p:cNvPr>
            <p:cNvSpPr txBox="1"/>
            <p:nvPr/>
          </p:nvSpPr>
          <p:spPr>
            <a:xfrm>
              <a:off x="4423965" y="2141466"/>
              <a:ext cx="875071" cy="193171"/>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square" lIns="0" rIns="0" rtlCol="0">
              <a:spAutoFit/>
            </a:bodyPr>
            <a:lstStyle/>
            <a:p>
              <a:pPr algn="ctr"/>
              <a:r>
                <a:rPr lang="en-US" sz="1000">
                  <a:latin typeface="Barlow" panose="00000500000000000000" pitchFamily="2" charset="0"/>
                </a:rPr>
                <a:t>Biosensor Port</a:t>
              </a:r>
            </a:p>
          </p:txBody>
        </p:sp>
        <p:sp>
          <p:nvSpPr>
            <p:cNvPr id="53" name="TextBox 52">
              <a:extLst>
                <a:ext uri="{FF2B5EF4-FFF2-40B4-BE49-F238E27FC236}">
                  <a16:creationId xmlns:a16="http://schemas.microsoft.com/office/drawing/2014/main" id="{E9AE1C1F-D378-455C-9540-F8F24897F349}"/>
                </a:ext>
              </a:extLst>
            </p:cNvPr>
            <p:cNvSpPr txBox="1"/>
            <p:nvPr/>
          </p:nvSpPr>
          <p:spPr>
            <a:xfrm>
              <a:off x="4938902" y="3201371"/>
              <a:ext cx="875071" cy="313903"/>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square" lIns="0" rIns="0" rtlCol="0">
              <a:spAutoFit/>
            </a:bodyPr>
            <a:lstStyle/>
            <a:p>
              <a:pPr algn="ctr"/>
              <a:r>
                <a:rPr lang="en-US" sz="1000">
                  <a:latin typeface="Barlow" panose="00000500000000000000" pitchFamily="2" charset="0"/>
                </a:rPr>
                <a:t>Infrared Thermometer</a:t>
              </a:r>
            </a:p>
          </p:txBody>
        </p:sp>
        <p:cxnSp>
          <p:nvCxnSpPr>
            <p:cNvPr id="59" name="Straight Connector 58">
              <a:extLst>
                <a:ext uri="{FF2B5EF4-FFF2-40B4-BE49-F238E27FC236}">
                  <a16:creationId xmlns:a16="http://schemas.microsoft.com/office/drawing/2014/main" id="{38592945-C5AA-4A88-B3B3-11C36FA99033}"/>
                </a:ext>
              </a:extLst>
            </p:cNvPr>
            <p:cNvCxnSpPr>
              <a:cxnSpLocks/>
              <a:stCxn id="49" idx="2"/>
            </p:cNvCxnSpPr>
            <p:nvPr/>
          </p:nvCxnSpPr>
          <p:spPr>
            <a:xfrm flipH="1">
              <a:off x="6179741" y="1730370"/>
              <a:ext cx="873316" cy="153077"/>
            </a:xfrm>
            <a:prstGeom prst="line">
              <a:avLst/>
            </a:prstGeom>
            <a:ln w="1905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D7C29D0D-E074-4449-86FD-322688844F09}"/>
                </a:ext>
              </a:extLst>
            </p:cNvPr>
            <p:cNvCxnSpPr>
              <a:cxnSpLocks/>
              <a:stCxn id="45" idx="2"/>
            </p:cNvCxnSpPr>
            <p:nvPr/>
          </p:nvCxnSpPr>
          <p:spPr>
            <a:xfrm>
              <a:off x="5402148" y="1605386"/>
              <a:ext cx="407780" cy="395148"/>
            </a:xfrm>
            <a:prstGeom prst="line">
              <a:avLst/>
            </a:prstGeom>
            <a:ln w="1905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454823BE-197D-48F8-869B-E335B58F6ABD}"/>
                </a:ext>
              </a:extLst>
            </p:cNvPr>
            <p:cNvCxnSpPr>
              <a:cxnSpLocks/>
              <a:stCxn id="52" idx="3"/>
            </p:cNvCxnSpPr>
            <p:nvPr/>
          </p:nvCxnSpPr>
          <p:spPr>
            <a:xfrm>
              <a:off x="5299036" y="2238052"/>
              <a:ext cx="490060" cy="259467"/>
            </a:xfrm>
            <a:prstGeom prst="line">
              <a:avLst/>
            </a:prstGeom>
            <a:ln w="1905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a16="http://schemas.microsoft.com/office/drawing/2014/main" id="{416C9177-BFCD-497F-981D-58551FFBF9FC}"/>
                </a:ext>
              </a:extLst>
            </p:cNvPr>
            <p:cNvCxnSpPr>
              <a:cxnSpLocks/>
              <a:stCxn id="53" idx="3"/>
            </p:cNvCxnSpPr>
            <p:nvPr/>
          </p:nvCxnSpPr>
          <p:spPr>
            <a:xfrm flipV="1">
              <a:off x="5813973" y="3139838"/>
              <a:ext cx="676876" cy="218485"/>
            </a:xfrm>
            <a:prstGeom prst="line">
              <a:avLst/>
            </a:prstGeom>
            <a:ln w="1905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80E8316E-AC36-4B35-A9D4-EB5CE3F67B5A}"/>
                </a:ext>
              </a:extLst>
            </p:cNvPr>
            <p:cNvCxnSpPr>
              <a:cxnSpLocks/>
              <a:endCxn id="51" idx="1"/>
            </p:cNvCxnSpPr>
            <p:nvPr/>
          </p:nvCxnSpPr>
          <p:spPr>
            <a:xfrm>
              <a:off x="6640184" y="2970510"/>
              <a:ext cx="212008" cy="96586"/>
            </a:xfrm>
            <a:prstGeom prst="line">
              <a:avLst/>
            </a:prstGeom>
            <a:ln w="1905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76" name="Straight Connector 75">
              <a:extLst>
                <a:ext uri="{FF2B5EF4-FFF2-40B4-BE49-F238E27FC236}">
                  <a16:creationId xmlns:a16="http://schemas.microsoft.com/office/drawing/2014/main" id="{E796209A-A9CB-49FF-9183-C32878F2E005}"/>
                </a:ext>
              </a:extLst>
            </p:cNvPr>
            <p:cNvCxnSpPr>
              <a:cxnSpLocks/>
              <a:endCxn id="51" idx="1"/>
            </p:cNvCxnSpPr>
            <p:nvPr/>
          </p:nvCxnSpPr>
          <p:spPr>
            <a:xfrm flipV="1">
              <a:off x="6683316" y="3067096"/>
              <a:ext cx="168876" cy="60366"/>
            </a:xfrm>
            <a:prstGeom prst="line">
              <a:avLst/>
            </a:prstGeom>
            <a:ln w="1905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80" name="Straight Connector 79">
              <a:extLst>
                <a:ext uri="{FF2B5EF4-FFF2-40B4-BE49-F238E27FC236}">
                  <a16:creationId xmlns:a16="http://schemas.microsoft.com/office/drawing/2014/main" id="{9EBCF44B-E02C-4794-90D9-4B1C48425CC9}"/>
                </a:ext>
              </a:extLst>
            </p:cNvPr>
            <p:cNvCxnSpPr>
              <a:cxnSpLocks/>
              <a:endCxn id="50" idx="1"/>
            </p:cNvCxnSpPr>
            <p:nvPr/>
          </p:nvCxnSpPr>
          <p:spPr>
            <a:xfrm>
              <a:off x="6221270" y="2205153"/>
              <a:ext cx="522067" cy="218484"/>
            </a:xfrm>
            <a:prstGeom prst="line">
              <a:avLst/>
            </a:prstGeom>
            <a:ln w="19050">
              <a:solidFill>
                <a:schemeClr val="accent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3665624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0171E-61AF-604E-913B-BADEF453642D}"/>
              </a:ext>
            </a:extLst>
          </p:cNvPr>
          <p:cNvSpPr>
            <a:spLocks noGrp="1"/>
          </p:cNvSpPr>
          <p:nvPr>
            <p:ph type="title"/>
          </p:nvPr>
        </p:nvSpPr>
        <p:spPr>
          <a:xfrm>
            <a:off x="457200" y="274797"/>
            <a:ext cx="8373979" cy="407504"/>
          </a:xfrm>
          <a:prstGeom prst="rect">
            <a:avLst/>
          </a:prstGeom>
        </p:spPr>
        <p:txBody>
          <a:bodyPr/>
          <a:lstStyle/>
          <a:p>
            <a:r>
              <a:rPr lang="en-US" sz="2000">
                <a:solidFill>
                  <a:schemeClr val="tx1"/>
                </a:solidFill>
              </a:rPr>
              <a:t>Interpretation of DPNCheck results is straightforward</a:t>
            </a:r>
          </a:p>
        </p:txBody>
      </p:sp>
      <p:sp>
        <p:nvSpPr>
          <p:cNvPr id="3" name="Content Placeholder 2">
            <a:extLst>
              <a:ext uri="{FF2B5EF4-FFF2-40B4-BE49-F238E27FC236}">
                <a16:creationId xmlns:a16="http://schemas.microsoft.com/office/drawing/2014/main" id="{9C9410E2-712A-244F-ABBB-BEDD8744D631}"/>
              </a:ext>
            </a:extLst>
          </p:cNvPr>
          <p:cNvSpPr>
            <a:spLocks noGrp="1"/>
          </p:cNvSpPr>
          <p:nvPr>
            <p:ph idx="1"/>
          </p:nvPr>
        </p:nvSpPr>
        <p:spPr>
          <a:xfrm>
            <a:off x="457201" y="682301"/>
            <a:ext cx="8144360" cy="4050627"/>
          </a:xfrm>
          <a:prstGeom prst="rect">
            <a:avLst/>
          </a:prstGeom>
        </p:spPr>
        <p:txBody>
          <a:bodyPr/>
          <a:lstStyle/>
          <a:p>
            <a:pPr marL="256032" indent="-256032">
              <a:buFont typeface="+mj-lt"/>
              <a:buAutoNum type="arabicPeriod"/>
            </a:pPr>
            <a:r>
              <a:rPr lang="en-US" sz="1400"/>
              <a:t>Perform test to obtain results (3 possibilities – all valid)</a:t>
            </a:r>
            <a:br>
              <a:rPr lang="en-US" sz="1400"/>
            </a:br>
            <a:endParaRPr lang="en-US" sz="1400"/>
          </a:p>
          <a:p>
            <a:endParaRPr lang="en-US"/>
          </a:p>
          <a:p>
            <a:pPr marL="342906" lvl="1" indent="0">
              <a:buNone/>
            </a:pPr>
            <a:endParaRPr lang="en-US"/>
          </a:p>
          <a:p>
            <a:pPr marL="342906" lvl="1" indent="0">
              <a:buNone/>
            </a:pPr>
            <a:endParaRPr lang="en-US" sz="1400"/>
          </a:p>
          <a:p>
            <a:pPr marL="0" indent="0">
              <a:buNone/>
            </a:pPr>
            <a:endParaRPr lang="en-US" sz="1400"/>
          </a:p>
          <a:p>
            <a:pPr>
              <a:buFont typeface="+mj-lt"/>
              <a:buAutoNum type="arabicPeriod" startAt="2"/>
            </a:pPr>
            <a:r>
              <a:rPr lang="en-US" sz="1400"/>
              <a:t>Determine abnormalities.</a:t>
            </a:r>
          </a:p>
          <a:p>
            <a:pPr lvl="1"/>
            <a:r>
              <a:rPr lang="en-US" sz="1200"/>
              <a:t>Abnormal if value &lt; normal limit or undetectable</a:t>
            </a:r>
          </a:p>
          <a:p>
            <a:pPr lvl="1"/>
            <a:r>
              <a:rPr lang="en-US" sz="1200"/>
              <a:t>Normal limit can be fixed or age/height adjusted</a:t>
            </a:r>
          </a:p>
          <a:p>
            <a:pPr>
              <a:buFont typeface="+mj-lt"/>
              <a:buAutoNum type="arabicPeriod" startAt="2"/>
            </a:pPr>
            <a:r>
              <a:rPr lang="en-US" sz="1400"/>
              <a:t>Interpret*</a:t>
            </a:r>
          </a:p>
        </p:txBody>
      </p:sp>
      <p:sp>
        <p:nvSpPr>
          <p:cNvPr id="18" name="TextBox 17">
            <a:extLst>
              <a:ext uri="{FF2B5EF4-FFF2-40B4-BE49-F238E27FC236}">
                <a16:creationId xmlns:a16="http://schemas.microsoft.com/office/drawing/2014/main" id="{98FD7B2C-0FBC-7C2A-7832-68D937463BA5}"/>
              </a:ext>
            </a:extLst>
          </p:cNvPr>
          <p:cNvSpPr txBox="1"/>
          <p:nvPr/>
        </p:nvSpPr>
        <p:spPr>
          <a:xfrm>
            <a:off x="922448" y="1093352"/>
            <a:ext cx="707245" cy="246221"/>
          </a:xfrm>
          <a:prstGeom prst="rect">
            <a:avLst/>
          </a:prstGeom>
          <a:solidFill>
            <a:schemeClr val="bg1"/>
          </a:solidFill>
        </p:spPr>
        <p:txBody>
          <a:bodyPr wrap="none" rtlCol="0">
            <a:spAutoFit/>
          </a:bodyPr>
          <a:lstStyle/>
          <a:p>
            <a:r>
              <a:rPr lang="en-US" sz="1000" b="1"/>
              <a:t>Amp + CV</a:t>
            </a:r>
          </a:p>
        </p:txBody>
      </p:sp>
      <p:sp>
        <p:nvSpPr>
          <p:cNvPr id="19" name="TextBox 18">
            <a:extLst>
              <a:ext uri="{FF2B5EF4-FFF2-40B4-BE49-F238E27FC236}">
                <a16:creationId xmlns:a16="http://schemas.microsoft.com/office/drawing/2014/main" id="{69C372E4-CE1A-B33F-7783-BE2C22E1EE1B}"/>
              </a:ext>
            </a:extLst>
          </p:cNvPr>
          <p:cNvSpPr txBox="1"/>
          <p:nvPr/>
        </p:nvSpPr>
        <p:spPr>
          <a:xfrm>
            <a:off x="2236716" y="1088339"/>
            <a:ext cx="716863" cy="246221"/>
          </a:xfrm>
          <a:prstGeom prst="rect">
            <a:avLst/>
          </a:prstGeom>
          <a:solidFill>
            <a:schemeClr val="bg1"/>
          </a:solidFill>
        </p:spPr>
        <p:txBody>
          <a:bodyPr wrap="none" rtlCol="0">
            <a:spAutoFit/>
          </a:bodyPr>
          <a:lstStyle/>
          <a:p>
            <a:r>
              <a:rPr lang="en-US" sz="1000" b="1"/>
              <a:t>Amp only</a:t>
            </a:r>
          </a:p>
        </p:txBody>
      </p:sp>
      <p:sp>
        <p:nvSpPr>
          <p:cNvPr id="20" name="TextBox 19">
            <a:extLst>
              <a:ext uri="{FF2B5EF4-FFF2-40B4-BE49-F238E27FC236}">
                <a16:creationId xmlns:a16="http://schemas.microsoft.com/office/drawing/2014/main" id="{DB922063-9BC5-647D-0A84-E7E9CB09316D}"/>
              </a:ext>
            </a:extLst>
          </p:cNvPr>
          <p:cNvSpPr txBox="1"/>
          <p:nvPr/>
        </p:nvSpPr>
        <p:spPr>
          <a:xfrm>
            <a:off x="3392929" y="1077066"/>
            <a:ext cx="950901" cy="246221"/>
          </a:xfrm>
          <a:prstGeom prst="rect">
            <a:avLst/>
          </a:prstGeom>
          <a:solidFill>
            <a:schemeClr val="bg1"/>
          </a:solidFill>
        </p:spPr>
        <p:txBody>
          <a:bodyPr wrap="none" rtlCol="0">
            <a:spAutoFit/>
          </a:bodyPr>
          <a:lstStyle/>
          <a:p>
            <a:r>
              <a:rPr lang="en-US" sz="1000" b="1"/>
              <a:t>Undetectable</a:t>
            </a:r>
          </a:p>
        </p:txBody>
      </p:sp>
      <p:pic>
        <p:nvPicPr>
          <p:cNvPr id="5" name="Picture 4">
            <a:extLst>
              <a:ext uri="{FF2B5EF4-FFF2-40B4-BE49-F238E27FC236}">
                <a16:creationId xmlns:a16="http://schemas.microsoft.com/office/drawing/2014/main" id="{0893873D-E184-B047-8902-E00AEF9B24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646" b="646"/>
          <a:stretch/>
        </p:blipFill>
        <p:spPr bwMode="auto">
          <a:xfrm>
            <a:off x="4696000" y="1334687"/>
            <a:ext cx="1984669" cy="2489540"/>
          </a:xfrm>
          <a:prstGeom prst="rect">
            <a:avLst/>
          </a:prstGeom>
          <a:ln>
            <a:solidFill>
              <a:schemeClr val="tx1">
                <a:lumMod val="50000"/>
                <a:lumOff val="50000"/>
              </a:schemeClr>
            </a:solidFill>
          </a:ln>
          <a:effectLst>
            <a:outerShdw blurRad="292100" dist="139700" dir="2700000" sx="93000" sy="93000" algn="tl" rotWithShape="0">
              <a:srgbClr val="333333">
                <a:alpha val="65000"/>
              </a:srgbClr>
            </a:outerShdw>
          </a:effectLst>
        </p:spPr>
      </p:pic>
      <p:graphicFrame>
        <p:nvGraphicFramePr>
          <p:cNvPr id="6" name="Table 4">
            <a:extLst>
              <a:ext uri="{FF2B5EF4-FFF2-40B4-BE49-F238E27FC236}">
                <a16:creationId xmlns:a16="http://schemas.microsoft.com/office/drawing/2014/main" id="{B3578AB7-F9A7-0948-8128-885D5C16297C}"/>
              </a:ext>
            </a:extLst>
          </p:cNvPr>
          <p:cNvGraphicFramePr>
            <a:graphicFrameLocks noGrp="1"/>
          </p:cNvGraphicFramePr>
          <p:nvPr/>
        </p:nvGraphicFramePr>
        <p:xfrm>
          <a:off x="734502" y="3210480"/>
          <a:ext cx="3429000" cy="1074420"/>
        </p:xfrm>
        <a:graphic>
          <a:graphicData uri="http://schemas.openxmlformats.org/drawingml/2006/table">
            <a:tbl>
              <a:tblPr firstRow="1" bandRow="1">
                <a:tableStyleId>{5C22544A-7EE6-4342-B048-85BDC9FD1C3A}</a:tableStyleId>
              </a:tblPr>
              <a:tblGrid>
                <a:gridCol w="1143000">
                  <a:extLst>
                    <a:ext uri="{9D8B030D-6E8A-4147-A177-3AD203B41FA5}">
                      <a16:colId xmlns:a16="http://schemas.microsoft.com/office/drawing/2014/main" val="3065512916"/>
                    </a:ext>
                  </a:extLst>
                </a:gridCol>
                <a:gridCol w="1143000">
                  <a:extLst>
                    <a:ext uri="{9D8B030D-6E8A-4147-A177-3AD203B41FA5}">
                      <a16:colId xmlns:a16="http://schemas.microsoft.com/office/drawing/2014/main" val="2349571345"/>
                    </a:ext>
                  </a:extLst>
                </a:gridCol>
                <a:gridCol w="1143000">
                  <a:extLst>
                    <a:ext uri="{9D8B030D-6E8A-4147-A177-3AD203B41FA5}">
                      <a16:colId xmlns:a16="http://schemas.microsoft.com/office/drawing/2014/main" val="1538144586"/>
                    </a:ext>
                  </a:extLst>
                </a:gridCol>
              </a:tblGrid>
              <a:tr h="182880">
                <a:tc>
                  <a:txBody>
                    <a:bodyPr/>
                    <a:lstStyle/>
                    <a:p>
                      <a:pPr algn="ctr"/>
                      <a:r>
                        <a:rPr lang="en-US" sz="800" b="1">
                          <a:latin typeface="Source Sans Pro" panose="020B0503030403020204" pitchFamily="34" charset="0"/>
                          <a:ea typeface="Source Sans Pro" panose="020B0503030403020204" pitchFamily="34" charset="0"/>
                        </a:rPr>
                        <a:t>Peripheral Neuropathy</a:t>
                      </a:r>
                    </a:p>
                  </a:txBody>
                  <a:tcPr marL="68580" marR="68580" marT="34290" marB="34290">
                    <a:solidFill>
                      <a:schemeClr val="tx1"/>
                    </a:solidFill>
                  </a:tcPr>
                </a:tc>
                <a:tc>
                  <a:txBody>
                    <a:bodyPr/>
                    <a:lstStyle/>
                    <a:p>
                      <a:pPr algn="ctr"/>
                      <a:r>
                        <a:rPr lang="en-US" sz="800">
                          <a:latin typeface="Source Sans Pro" panose="020B0503030403020204" pitchFamily="34" charset="0"/>
                          <a:ea typeface="Source Sans Pro" panose="020B0503030403020204" pitchFamily="34" charset="0"/>
                        </a:rPr>
                        <a:t>Amplitude</a:t>
                      </a:r>
                    </a:p>
                  </a:txBody>
                  <a:tcPr marL="68580" marR="68580" marT="34290" marB="34290">
                    <a:solidFill>
                      <a:schemeClr val="tx1"/>
                    </a:solidFill>
                  </a:tcPr>
                </a:tc>
                <a:tc>
                  <a:txBody>
                    <a:bodyPr/>
                    <a:lstStyle/>
                    <a:p>
                      <a:pPr algn="ctr"/>
                      <a:r>
                        <a:rPr lang="en-US" sz="800">
                          <a:latin typeface="Source Sans Pro" panose="020B0503030403020204" pitchFamily="34" charset="0"/>
                          <a:ea typeface="Source Sans Pro" panose="020B0503030403020204" pitchFamily="34" charset="0"/>
                        </a:rPr>
                        <a:t>Conduction Velocity</a:t>
                      </a:r>
                    </a:p>
                  </a:txBody>
                  <a:tcPr marL="68580" marR="68580" marT="34290" marB="34290">
                    <a:solidFill>
                      <a:schemeClr val="tx1"/>
                    </a:solidFill>
                  </a:tcPr>
                </a:tc>
                <a:extLst>
                  <a:ext uri="{0D108BD9-81ED-4DB2-BD59-A6C34878D82A}">
                    <a16:rowId xmlns:a16="http://schemas.microsoft.com/office/drawing/2014/main" val="1584487900"/>
                  </a:ext>
                </a:extLst>
              </a:tr>
              <a:tr h="182880">
                <a:tc>
                  <a:txBody>
                    <a:bodyPr/>
                    <a:lstStyle/>
                    <a:p>
                      <a:pPr algn="ctr"/>
                      <a:r>
                        <a:rPr lang="en-US" sz="800" b="1">
                          <a:latin typeface="Source Sans Pro" panose="020B0503030403020204" pitchFamily="34" charset="0"/>
                          <a:ea typeface="Source Sans Pro" panose="020B0503030403020204" pitchFamily="34" charset="0"/>
                        </a:rPr>
                        <a:t>No Neuropathy</a:t>
                      </a:r>
                    </a:p>
                  </a:txBody>
                  <a:tcPr marL="68580" marR="68580" marT="34290" marB="34290">
                    <a:solidFill>
                      <a:schemeClr val="bg1">
                        <a:lumMod val="95000"/>
                      </a:schemeClr>
                    </a:solidFill>
                  </a:tcPr>
                </a:tc>
                <a:tc>
                  <a:txBody>
                    <a:bodyPr/>
                    <a:lstStyle/>
                    <a:p>
                      <a:pPr algn="ctr"/>
                      <a:r>
                        <a:rPr lang="en-US" sz="800">
                          <a:latin typeface="Source Sans Pro" panose="020B0503030403020204" pitchFamily="34" charset="0"/>
                          <a:ea typeface="Source Sans Pro" panose="020B0503030403020204" pitchFamily="34" charset="0"/>
                        </a:rPr>
                        <a:t>Normal</a:t>
                      </a:r>
                    </a:p>
                  </a:txBody>
                  <a:tcPr marL="68580" marR="68580" marT="34290" marB="34290">
                    <a:solidFill>
                      <a:schemeClr val="bg1">
                        <a:lumMod val="95000"/>
                      </a:schemeClr>
                    </a:solidFill>
                  </a:tcPr>
                </a:tc>
                <a:tc>
                  <a:txBody>
                    <a:bodyPr/>
                    <a:lstStyle/>
                    <a:p>
                      <a:pPr algn="ctr"/>
                      <a:r>
                        <a:rPr lang="en-US" sz="800">
                          <a:latin typeface="Source Sans Pro" panose="020B0503030403020204" pitchFamily="34" charset="0"/>
                          <a:ea typeface="Source Sans Pro" panose="020B0503030403020204" pitchFamily="34" charset="0"/>
                        </a:rPr>
                        <a:t>Normal</a:t>
                      </a:r>
                    </a:p>
                  </a:txBody>
                  <a:tcPr marL="68580" marR="68580" marT="34290" marB="34290">
                    <a:solidFill>
                      <a:schemeClr val="bg1">
                        <a:lumMod val="95000"/>
                      </a:schemeClr>
                    </a:solidFill>
                  </a:tcPr>
                </a:tc>
                <a:extLst>
                  <a:ext uri="{0D108BD9-81ED-4DB2-BD59-A6C34878D82A}">
                    <a16:rowId xmlns:a16="http://schemas.microsoft.com/office/drawing/2014/main" val="2941126653"/>
                  </a:ext>
                </a:extLst>
              </a:tr>
              <a:tr h="182880">
                <a:tc>
                  <a:txBody>
                    <a:bodyPr/>
                    <a:lstStyle/>
                    <a:p>
                      <a:pPr algn="ctr"/>
                      <a:r>
                        <a:rPr lang="en-US" sz="800" b="1">
                          <a:latin typeface="Source Sans Pro" panose="020B0503030403020204" pitchFamily="34" charset="0"/>
                          <a:ea typeface="Source Sans Pro" panose="020B0503030403020204" pitchFamily="34" charset="0"/>
                        </a:rPr>
                        <a:t>Mild </a:t>
                      </a:r>
                    </a:p>
                  </a:txBody>
                  <a:tcPr marL="68580" marR="68580" marT="34290" marB="34290">
                    <a:solidFill>
                      <a:schemeClr val="accent1">
                        <a:lumMod val="20000"/>
                        <a:lumOff val="80000"/>
                      </a:schemeClr>
                    </a:solidFill>
                  </a:tcPr>
                </a:tc>
                <a:tc>
                  <a:txBody>
                    <a:bodyPr/>
                    <a:lstStyle/>
                    <a:p>
                      <a:pPr algn="ctr"/>
                      <a:r>
                        <a:rPr lang="en-US" sz="800">
                          <a:latin typeface="Source Sans Pro" panose="020B0503030403020204" pitchFamily="34" charset="0"/>
                          <a:ea typeface="Source Sans Pro" panose="020B0503030403020204" pitchFamily="34" charset="0"/>
                        </a:rPr>
                        <a:t>Normal</a:t>
                      </a:r>
                    </a:p>
                  </a:txBody>
                  <a:tcPr marL="68580" marR="68580" marT="34290" marB="34290">
                    <a:solidFill>
                      <a:schemeClr val="accent1">
                        <a:lumMod val="20000"/>
                        <a:lumOff val="80000"/>
                      </a:schemeClr>
                    </a:solidFill>
                  </a:tcPr>
                </a:tc>
                <a:tc>
                  <a:txBody>
                    <a:bodyPr/>
                    <a:lstStyle/>
                    <a:p>
                      <a:pPr algn="ctr"/>
                      <a:r>
                        <a:rPr lang="en-US" sz="800">
                          <a:latin typeface="Source Sans Pro" panose="020B0503030403020204" pitchFamily="34" charset="0"/>
                          <a:ea typeface="Source Sans Pro" panose="020B0503030403020204" pitchFamily="34" charset="0"/>
                        </a:rPr>
                        <a:t>Abnormal</a:t>
                      </a:r>
                    </a:p>
                  </a:txBody>
                  <a:tcPr marL="68580" marR="68580" marT="34290" marB="34290">
                    <a:solidFill>
                      <a:schemeClr val="accent1">
                        <a:lumMod val="20000"/>
                        <a:lumOff val="80000"/>
                      </a:schemeClr>
                    </a:solidFill>
                  </a:tcPr>
                </a:tc>
                <a:extLst>
                  <a:ext uri="{0D108BD9-81ED-4DB2-BD59-A6C34878D82A}">
                    <a16:rowId xmlns:a16="http://schemas.microsoft.com/office/drawing/2014/main" val="3008539418"/>
                  </a:ext>
                </a:extLst>
              </a:tr>
              <a:tr h="182880">
                <a:tc>
                  <a:txBody>
                    <a:bodyPr/>
                    <a:lstStyle/>
                    <a:p>
                      <a:pPr algn="ctr"/>
                      <a:r>
                        <a:rPr lang="en-US" sz="800" b="1">
                          <a:latin typeface="Source Sans Pro" panose="020B0503030403020204" pitchFamily="34" charset="0"/>
                          <a:ea typeface="Source Sans Pro" panose="020B0503030403020204" pitchFamily="34" charset="0"/>
                        </a:rPr>
                        <a:t>Moderate</a:t>
                      </a:r>
                    </a:p>
                  </a:txBody>
                  <a:tcPr marL="68580" marR="68580" marT="34290" marB="34290">
                    <a:solidFill>
                      <a:schemeClr val="accent1">
                        <a:lumMod val="20000"/>
                        <a:lumOff val="80000"/>
                      </a:schemeClr>
                    </a:solidFill>
                  </a:tcPr>
                </a:tc>
                <a:tc>
                  <a:txBody>
                    <a:bodyPr/>
                    <a:lstStyle/>
                    <a:p>
                      <a:pPr algn="ctr"/>
                      <a:r>
                        <a:rPr lang="en-US" sz="800">
                          <a:latin typeface="Source Sans Pro" panose="020B0503030403020204" pitchFamily="34" charset="0"/>
                          <a:ea typeface="Source Sans Pro" panose="020B0503030403020204" pitchFamily="34" charset="0"/>
                        </a:rPr>
                        <a:t>Abnormal</a:t>
                      </a:r>
                    </a:p>
                  </a:txBody>
                  <a:tcPr marL="68580" marR="68580" marT="34290" marB="34290">
                    <a:solidFill>
                      <a:schemeClr val="accent1">
                        <a:lumMod val="20000"/>
                        <a:lumOff val="80000"/>
                      </a:schemeClr>
                    </a:solidFill>
                  </a:tcPr>
                </a:tc>
                <a:tc>
                  <a:txBody>
                    <a:bodyPr/>
                    <a:lstStyle/>
                    <a:p>
                      <a:pPr algn="ctr"/>
                      <a:r>
                        <a:rPr lang="en-US" sz="800">
                          <a:latin typeface="Source Sans Pro" panose="020B0503030403020204" pitchFamily="34" charset="0"/>
                          <a:ea typeface="Source Sans Pro" panose="020B0503030403020204" pitchFamily="34" charset="0"/>
                        </a:rPr>
                        <a:t>Normal / Abnormal</a:t>
                      </a:r>
                    </a:p>
                  </a:txBody>
                  <a:tcPr marL="68580" marR="68580" marT="34290" marB="34290">
                    <a:solidFill>
                      <a:schemeClr val="accent1">
                        <a:lumMod val="20000"/>
                        <a:lumOff val="80000"/>
                      </a:schemeClr>
                    </a:solidFill>
                  </a:tcPr>
                </a:tc>
                <a:extLst>
                  <a:ext uri="{0D108BD9-81ED-4DB2-BD59-A6C34878D82A}">
                    <a16:rowId xmlns:a16="http://schemas.microsoft.com/office/drawing/2014/main" val="3863537247"/>
                  </a:ext>
                </a:extLst>
              </a:tr>
              <a:tr h="182880">
                <a:tc>
                  <a:txBody>
                    <a:bodyPr/>
                    <a:lstStyle/>
                    <a:p>
                      <a:pPr algn="ctr"/>
                      <a:r>
                        <a:rPr lang="en-US" sz="800" b="1">
                          <a:latin typeface="Source Sans Pro" panose="020B0503030403020204" pitchFamily="34" charset="0"/>
                          <a:ea typeface="Source Sans Pro" panose="020B0503030403020204" pitchFamily="34" charset="0"/>
                        </a:rPr>
                        <a:t>Severe</a:t>
                      </a:r>
                    </a:p>
                  </a:txBody>
                  <a:tcPr marL="68580" marR="68580" marT="34290" marB="34290">
                    <a:solidFill>
                      <a:schemeClr val="accent1">
                        <a:lumMod val="20000"/>
                        <a:lumOff val="80000"/>
                      </a:schemeClr>
                    </a:solidFill>
                  </a:tcPr>
                </a:tc>
                <a:tc>
                  <a:txBody>
                    <a:bodyPr/>
                    <a:lstStyle/>
                    <a:p>
                      <a:pPr marL="0" marR="0" lvl="0" indent="0" algn="ctr" defTabSz="342906" rtl="0" eaLnBrk="1" fontAlgn="auto" latinLnBrk="0" hangingPunct="1">
                        <a:lnSpc>
                          <a:spcPct val="100000"/>
                        </a:lnSpc>
                        <a:spcBef>
                          <a:spcPts val="0"/>
                        </a:spcBef>
                        <a:spcAft>
                          <a:spcPts val="0"/>
                        </a:spcAft>
                        <a:buClrTx/>
                        <a:buSzTx/>
                        <a:buFontTx/>
                        <a:buNone/>
                        <a:tabLst/>
                        <a:defRPr/>
                      </a:pPr>
                      <a:r>
                        <a:rPr lang="en-US" sz="800" b="0">
                          <a:latin typeface="Source Sans Pro" panose="020B0503030403020204" pitchFamily="34" charset="0"/>
                          <a:ea typeface="Source Sans Pro" panose="020B0503030403020204" pitchFamily="34" charset="0"/>
                        </a:rPr>
                        <a:t>Undetectable</a:t>
                      </a:r>
                    </a:p>
                  </a:txBody>
                  <a:tcPr marL="68580" marR="68580" marT="34290" marB="34290">
                    <a:solidFill>
                      <a:schemeClr val="accent1">
                        <a:lumMod val="20000"/>
                        <a:lumOff val="80000"/>
                      </a:schemeClr>
                    </a:solidFill>
                  </a:tcPr>
                </a:tc>
                <a:tc>
                  <a:txBody>
                    <a:bodyPr/>
                    <a:lstStyle/>
                    <a:p>
                      <a:pPr algn="ctr"/>
                      <a:endParaRPr lang="en-US" sz="800">
                        <a:latin typeface="Source Sans Pro" panose="020B0503030403020204" pitchFamily="34" charset="0"/>
                        <a:ea typeface="Source Sans Pro" panose="020B0503030403020204" pitchFamily="34" charset="0"/>
                      </a:endParaRPr>
                    </a:p>
                  </a:txBody>
                  <a:tcPr marL="68580" marR="68580" marT="34290" marB="34290">
                    <a:solidFill>
                      <a:schemeClr val="accent1">
                        <a:lumMod val="20000"/>
                        <a:lumOff val="80000"/>
                      </a:schemeClr>
                    </a:solidFill>
                  </a:tcPr>
                </a:tc>
                <a:extLst>
                  <a:ext uri="{0D108BD9-81ED-4DB2-BD59-A6C34878D82A}">
                    <a16:rowId xmlns:a16="http://schemas.microsoft.com/office/drawing/2014/main" val="157794618"/>
                  </a:ext>
                </a:extLst>
              </a:tr>
            </a:tbl>
          </a:graphicData>
        </a:graphic>
      </p:graphicFrame>
      <p:sp>
        <p:nvSpPr>
          <p:cNvPr id="10" name="TextBox 9">
            <a:extLst>
              <a:ext uri="{FF2B5EF4-FFF2-40B4-BE49-F238E27FC236}">
                <a16:creationId xmlns:a16="http://schemas.microsoft.com/office/drawing/2014/main" id="{E18DF4A0-8281-B34E-931C-29083463E102}"/>
              </a:ext>
            </a:extLst>
          </p:cNvPr>
          <p:cNvSpPr txBox="1"/>
          <p:nvPr/>
        </p:nvSpPr>
        <p:spPr>
          <a:xfrm>
            <a:off x="734502" y="4277304"/>
            <a:ext cx="3429000" cy="400110"/>
          </a:xfrm>
          <a:prstGeom prst="rect">
            <a:avLst/>
          </a:prstGeom>
          <a:noFill/>
        </p:spPr>
        <p:txBody>
          <a:bodyPr wrap="square">
            <a:spAutoFit/>
          </a:bodyPr>
          <a:lstStyle/>
          <a:p>
            <a:r>
              <a:rPr lang="en-US" sz="1000" dirty="0">
                <a:latin typeface="Source Sans Pro" panose="020B0503030403020204" pitchFamily="34" charset="0"/>
                <a:ea typeface="Source Sans Pro" panose="020B0503030403020204" pitchFamily="34" charset="0"/>
              </a:rPr>
              <a:t>*Diagnosis of peripheral neuropathy is based on providers’ medical judgement and institutional protocols.</a:t>
            </a:r>
          </a:p>
        </p:txBody>
      </p:sp>
      <p:pic>
        <p:nvPicPr>
          <p:cNvPr id="4" name="Content Placeholder 4">
            <a:extLst>
              <a:ext uri="{FF2B5EF4-FFF2-40B4-BE49-F238E27FC236}">
                <a16:creationId xmlns:a16="http://schemas.microsoft.com/office/drawing/2014/main" id="{F3E98D2A-40AE-4722-211E-D38984A060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6862281" y="835714"/>
            <a:ext cx="2067871" cy="5946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ular Callout 7">
            <a:extLst>
              <a:ext uri="{FF2B5EF4-FFF2-40B4-BE49-F238E27FC236}">
                <a16:creationId xmlns:a16="http://schemas.microsoft.com/office/drawing/2014/main" id="{21D1AB5A-2321-7B47-EF2E-CDC9967F9B3E}"/>
              </a:ext>
            </a:extLst>
          </p:cNvPr>
          <p:cNvSpPr/>
          <p:nvPr/>
        </p:nvSpPr>
        <p:spPr>
          <a:xfrm>
            <a:off x="6753217" y="835714"/>
            <a:ext cx="2286000" cy="594682"/>
          </a:xfrm>
          <a:prstGeom prst="wedgeRectCallout">
            <a:avLst>
              <a:gd name="adj1" fmla="val -104077"/>
              <a:gd name="adj2" fmla="val 165155"/>
            </a:avLst>
          </a:prstGeom>
          <a:no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ular Callout 10">
            <a:extLst>
              <a:ext uri="{FF2B5EF4-FFF2-40B4-BE49-F238E27FC236}">
                <a16:creationId xmlns:a16="http://schemas.microsoft.com/office/drawing/2014/main" id="{2433544C-16D9-D175-4CDB-31BEAF90F6C3}"/>
              </a:ext>
            </a:extLst>
          </p:cNvPr>
          <p:cNvSpPr/>
          <p:nvPr/>
        </p:nvSpPr>
        <p:spPr>
          <a:xfrm>
            <a:off x="6982015" y="2864795"/>
            <a:ext cx="1885795" cy="1661921"/>
          </a:xfrm>
          <a:prstGeom prst="wedgeRectCallout">
            <a:avLst>
              <a:gd name="adj1" fmla="val -75905"/>
              <a:gd name="adj2" fmla="val -76239"/>
            </a:avLst>
          </a:prstGeom>
          <a:no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9C4E203-8ACB-812E-BF3A-AFF9C0B55143}"/>
              </a:ext>
            </a:extLst>
          </p:cNvPr>
          <p:cNvSpPr txBox="1"/>
          <p:nvPr/>
        </p:nvSpPr>
        <p:spPr>
          <a:xfrm>
            <a:off x="6785074" y="452333"/>
            <a:ext cx="1803699" cy="400110"/>
          </a:xfrm>
          <a:prstGeom prst="rect">
            <a:avLst/>
          </a:prstGeom>
          <a:noFill/>
        </p:spPr>
        <p:txBody>
          <a:bodyPr wrap="none" rtlCol="0">
            <a:spAutoFit/>
          </a:bodyPr>
          <a:lstStyle/>
          <a:p>
            <a:r>
              <a:rPr lang="en-US" sz="1000"/>
              <a:t>Results, normal limits</a:t>
            </a:r>
          </a:p>
          <a:p>
            <a:r>
              <a:rPr lang="en-US" sz="1000"/>
              <a:t>Abnormalities indicated with *</a:t>
            </a:r>
          </a:p>
        </p:txBody>
      </p:sp>
      <p:sp>
        <p:nvSpPr>
          <p:cNvPr id="13" name="TextBox 12">
            <a:extLst>
              <a:ext uri="{FF2B5EF4-FFF2-40B4-BE49-F238E27FC236}">
                <a16:creationId xmlns:a16="http://schemas.microsoft.com/office/drawing/2014/main" id="{06466EB8-A831-1DD7-8826-6A1D10FD9017}"/>
              </a:ext>
            </a:extLst>
          </p:cNvPr>
          <p:cNvSpPr txBox="1"/>
          <p:nvPr/>
        </p:nvSpPr>
        <p:spPr>
          <a:xfrm>
            <a:off x="7769318" y="2618574"/>
            <a:ext cx="1269899" cy="246221"/>
          </a:xfrm>
          <a:prstGeom prst="rect">
            <a:avLst/>
          </a:prstGeom>
          <a:noFill/>
        </p:spPr>
        <p:txBody>
          <a:bodyPr wrap="none" rtlCol="0">
            <a:spAutoFit/>
          </a:bodyPr>
          <a:lstStyle/>
          <a:p>
            <a:r>
              <a:rPr lang="en-US" sz="1000"/>
              <a:t>Interpretation guide</a:t>
            </a:r>
          </a:p>
        </p:txBody>
      </p:sp>
      <p:pic>
        <p:nvPicPr>
          <p:cNvPr id="14" name="Content Placeholder 4">
            <a:extLst>
              <a:ext uri="{FF2B5EF4-FFF2-40B4-BE49-F238E27FC236}">
                <a16:creationId xmlns:a16="http://schemas.microsoft.com/office/drawing/2014/main" id="{CCA0700B-B5C1-9A35-3054-ABCF076149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7256675" y="2929450"/>
            <a:ext cx="1360634" cy="1597266"/>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1CA56181-FF18-7947-B8FD-9E07AB35E74E}"/>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12021" y="1315935"/>
            <a:ext cx="1139253" cy="914400"/>
          </a:xfrm>
          <a:prstGeom prst="rect">
            <a:avLst/>
          </a:prstGeom>
        </p:spPr>
      </p:pic>
      <p:pic>
        <p:nvPicPr>
          <p:cNvPr id="17" name="Picture 3">
            <a:extLst>
              <a:ext uri="{FF2B5EF4-FFF2-40B4-BE49-F238E27FC236}">
                <a16:creationId xmlns:a16="http://schemas.microsoft.com/office/drawing/2014/main" id="{90BF917C-963F-29D0-6944-4853757291E2}"/>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315014" y="1308345"/>
            <a:ext cx="114251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060FDAFD-8838-6DF4-535C-A7FDE8952DFC}"/>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012128" y="1305468"/>
            <a:ext cx="1142031"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50653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7057E-51C5-7478-9036-6CED03E38977}"/>
              </a:ext>
            </a:extLst>
          </p:cNvPr>
          <p:cNvSpPr>
            <a:spLocks noGrp="1"/>
          </p:cNvSpPr>
          <p:nvPr>
            <p:ph type="title" idx="4294967295"/>
          </p:nvPr>
        </p:nvSpPr>
        <p:spPr>
          <a:xfrm>
            <a:off x="393585" y="273995"/>
            <a:ext cx="8374062" cy="406400"/>
          </a:xfrm>
          <a:prstGeom prst="rect">
            <a:avLst/>
          </a:prstGeom>
        </p:spPr>
        <p:txBody>
          <a:bodyPr/>
          <a:lstStyle/>
          <a:p>
            <a:r>
              <a:rPr lang="en-US" sz="2400">
                <a:latin typeface="Barlow SemiBold" panose="00000700000000000000" pitchFamily="2" charset="0"/>
              </a:rPr>
              <a:t>Interpretation examples</a:t>
            </a:r>
          </a:p>
        </p:txBody>
      </p:sp>
      <p:graphicFrame>
        <p:nvGraphicFramePr>
          <p:cNvPr id="5" name="Table 4">
            <a:extLst>
              <a:ext uri="{FF2B5EF4-FFF2-40B4-BE49-F238E27FC236}">
                <a16:creationId xmlns:a16="http://schemas.microsoft.com/office/drawing/2014/main" id="{6D2C4BD3-19BB-3581-0527-1D4ABFB04FDC}"/>
              </a:ext>
            </a:extLst>
          </p:cNvPr>
          <p:cNvGraphicFramePr>
            <a:graphicFrameLocks noGrp="1"/>
          </p:cNvGraphicFramePr>
          <p:nvPr>
            <p:extLst>
              <p:ext uri="{D42A27DB-BD31-4B8C-83A1-F6EECF244321}">
                <p14:modId xmlns:p14="http://schemas.microsoft.com/office/powerpoint/2010/main" val="3893668964"/>
              </p:ext>
            </p:extLst>
          </p:nvPr>
        </p:nvGraphicFramePr>
        <p:xfrm>
          <a:off x="457199" y="1274886"/>
          <a:ext cx="8385406" cy="1792068"/>
        </p:xfrm>
        <a:graphic>
          <a:graphicData uri="http://schemas.openxmlformats.org/drawingml/2006/table">
            <a:tbl>
              <a:tblPr firstRow="1" bandRow="1">
                <a:tableStyleId>{5C22544A-7EE6-4342-B048-85BDC9FD1C3A}</a:tableStyleId>
              </a:tblPr>
              <a:tblGrid>
                <a:gridCol w="1046747">
                  <a:extLst>
                    <a:ext uri="{9D8B030D-6E8A-4147-A177-3AD203B41FA5}">
                      <a16:colId xmlns:a16="http://schemas.microsoft.com/office/drawing/2014/main" val="3137551669"/>
                    </a:ext>
                  </a:extLst>
                </a:gridCol>
                <a:gridCol w="1046747">
                  <a:extLst>
                    <a:ext uri="{9D8B030D-6E8A-4147-A177-3AD203B41FA5}">
                      <a16:colId xmlns:a16="http://schemas.microsoft.com/office/drawing/2014/main" val="2904352234"/>
                    </a:ext>
                  </a:extLst>
                </a:gridCol>
                <a:gridCol w="1046747">
                  <a:extLst>
                    <a:ext uri="{9D8B030D-6E8A-4147-A177-3AD203B41FA5}">
                      <a16:colId xmlns:a16="http://schemas.microsoft.com/office/drawing/2014/main" val="3065512916"/>
                    </a:ext>
                  </a:extLst>
                </a:gridCol>
                <a:gridCol w="1046747">
                  <a:extLst>
                    <a:ext uri="{9D8B030D-6E8A-4147-A177-3AD203B41FA5}">
                      <a16:colId xmlns:a16="http://schemas.microsoft.com/office/drawing/2014/main" val="2310935611"/>
                    </a:ext>
                  </a:extLst>
                </a:gridCol>
                <a:gridCol w="1099084">
                  <a:extLst>
                    <a:ext uri="{9D8B030D-6E8A-4147-A177-3AD203B41FA5}">
                      <a16:colId xmlns:a16="http://schemas.microsoft.com/office/drawing/2014/main" val="2349571345"/>
                    </a:ext>
                  </a:extLst>
                </a:gridCol>
                <a:gridCol w="1099084">
                  <a:extLst>
                    <a:ext uri="{9D8B030D-6E8A-4147-A177-3AD203B41FA5}">
                      <a16:colId xmlns:a16="http://schemas.microsoft.com/office/drawing/2014/main" val="2212019004"/>
                    </a:ext>
                  </a:extLst>
                </a:gridCol>
                <a:gridCol w="994410">
                  <a:extLst>
                    <a:ext uri="{9D8B030D-6E8A-4147-A177-3AD203B41FA5}">
                      <a16:colId xmlns:a16="http://schemas.microsoft.com/office/drawing/2014/main" val="1538144586"/>
                    </a:ext>
                  </a:extLst>
                </a:gridCol>
                <a:gridCol w="1005840">
                  <a:extLst>
                    <a:ext uri="{9D8B030D-6E8A-4147-A177-3AD203B41FA5}">
                      <a16:colId xmlns:a16="http://schemas.microsoft.com/office/drawing/2014/main" val="484635879"/>
                    </a:ext>
                  </a:extLst>
                </a:gridCol>
              </a:tblGrid>
              <a:tr h="268471">
                <a:tc>
                  <a:txBody>
                    <a:bodyPr/>
                    <a:lstStyle/>
                    <a:p>
                      <a:pPr marL="0" lvl="2" algn="ctr"/>
                      <a:endParaRPr lang="en-US" sz="1000" b="1">
                        <a:latin typeface="Source Sans Pro" panose="020B0503030403020204" pitchFamily="34" charset="0"/>
                        <a:ea typeface="Source Sans Pro" panose="020B0503030403020204" pitchFamily="34" charset="0"/>
                      </a:endParaRPr>
                    </a:p>
                    <a:p>
                      <a:pPr marL="0" lvl="2" algn="ctr"/>
                      <a:r>
                        <a:rPr lang="en-US" sz="1000" b="1">
                          <a:latin typeface="Source Sans Pro" panose="020B0503030403020204" pitchFamily="34" charset="0"/>
                          <a:ea typeface="Source Sans Pro" panose="020B0503030403020204" pitchFamily="34" charset="0"/>
                        </a:rPr>
                        <a:t>Age (Years)</a:t>
                      </a:r>
                    </a:p>
                  </a:txBody>
                  <a:tcPr marL="68580" marR="68580" marT="34290" marB="34290">
                    <a:solidFill>
                      <a:schemeClr val="tx1"/>
                    </a:solidFill>
                  </a:tcPr>
                </a:tc>
                <a:tc>
                  <a:txBody>
                    <a:bodyPr/>
                    <a:lstStyle/>
                    <a:p>
                      <a:pPr marL="0" lvl="2" algn="ctr"/>
                      <a:endParaRPr lang="en-US" sz="1000" b="1">
                        <a:latin typeface="Source Sans Pro" panose="020B0503030403020204" pitchFamily="34" charset="0"/>
                        <a:ea typeface="Source Sans Pro" panose="020B0503030403020204" pitchFamily="34" charset="0"/>
                      </a:endParaRPr>
                    </a:p>
                    <a:p>
                      <a:pPr marL="0" lvl="2" algn="ctr"/>
                      <a:r>
                        <a:rPr lang="en-US" sz="1000" b="1">
                          <a:latin typeface="Source Sans Pro" panose="020B0503030403020204" pitchFamily="34" charset="0"/>
                          <a:ea typeface="Source Sans Pro" panose="020B0503030403020204" pitchFamily="34" charset="0"/>
                        </a:rPr>
                        <a:t>Height (Inches)</a:t>
                      </a:r>
                    </a:p>
                  </a:txBody>
                  <a:tcPr marL="68580" marR="68580" marT="34290" marB="34290">
                    <a:solidFill>
                      <a:schemeClr val="tx1"/>
                    </a:solidFill>
                  </a:tcPr>
                </a:tc>
                <a:tc gridSpan="2">
                  <a:txBody>
                    <a:bodyPr/>
                    <a:lstStyle/>
                    <a:p>
                      <a:pPr marL="0" lvl="2" algn="ctr"/>
                      <a:r>
                        <a:rPr lang="en-US" sz="1000" b="1">
                          <a:latin typeface="Source Sans Pro" panose="020B0503030403020204" pitchFamily="34" charset="0"/>
                          <a:ea typeface="Source Sans Pro" panose="020B0503030403020204" pitchFamily="34" charset="0"/>
                        </a:rPr>
                        <a:t>Amplitude</a:t>
                      </a:r>
                    </a:p>
                    <a:p>
                      <a:pPr marL="0" lvl="2" algn="ctr"/>
                      <a:r>
                        <a:rPr lang="en-US" sz="1000" b="1">
                          <a:latin typeface="Source Sans Pro" panose="020B0503030403020204" pitchFamily="34" charset="0"/>
                          <a:ea typeface="Source Sans Pro" panose="020B0503030403020204" pitchFamily="34" charset="0"/>
                        </a:rPr>
                        <a:t>           Result                   Normal Limit</a:t>
                      </a:r>
                    </a:p>
                  </a:txBody>
                  <a:tcPr marL="68580" marR="68580" marT="34290" marB="34290">
                    <a:solidFill>
                      <a:schemeClr val="tx1"/>
                    </a:solidFill>
                  </a:tcPr>
                </a:tc>
                <a:tc hMerge="1">
                  <a:txBody>
                    <a:bodyPr/>
                    <a:lstStyle/>
                    <a:p>
                      <a:pPr marL="0" lvl="2" algn="ctr"/>
                      <a:r>
                        <a:rPr lang="en-US" sz="1000" b="1">
                          <a:latin typeface="Source Sans Pro" panose="020B0503030403020204" pitchFamily="34" charset="0"/>
                          <a:ea typeface="Source Sans Pro" panose="020B0503030403020204" pitchFamily="34" charset="0"/>
                        </a:rPr>
                        <a:t>Amplitude Normal Limit</a:t>
                      </a:r>
                    </a:p>
                  </a:txBody>
                  <a:tcPr marL="68580" marR="68580" marT="34290" marB="34290">
                    <a:solidFill>
                      <a:schemeClr val="tx1"/>
                    </a:solidFill>
                  </a:tcPr>
                </a:tc>
                <a:tc gridSpan="2">
                  <a:txBody>
                    <a:bodyPr/>
                    <a:lstStyle/>
                    <a:p>
                      <a:pPr marL="0" lvl="1" algn="ctr"/>
                      <a:r>
                        <a:rPr lang="en-US" sz="1000" b="1">
                          <a:latin typeface="Source Sans Pro" panose="020B0503030403020204" pitchFamily="34" charset="0"/>
                          <a:ea typeface="Source Sans Pro" panose="020B0503030403020204" pitchFamily="34" charset="0"/>
                        </a:rPr>
                        <a:t>Conduction Velocity</a:t>
                      </a:r>
                    </a:p>
                    <a:p>
                      <a:pPr marL="0" lvl="1" algn="ctr"/>
                      <a:r>
                        <a:rPr lang="en-US" sz="1000" b="1">
                          <a:latin typeface="Source Sans Pro" panose="020B0503030403020204" pitchFamily="34" charset="0"/>
                          <a:ea typeface="Source Sans Pro" panose="020B0503030403020204" pitchFamily="34" charset="0"/>
                        </a:rPr>
                        <a:t>         Result                       Normal Limit</a:t>
                      </a:r>
                    </a:p>
                  </a:txBody>
                  <a:tcPr marL="68580" marR="68580" marT="34290" marB="34290">
                    <a:solidFill>
                      <a:schemeClr val="tx1"/>
                    </a:solidFill>
                  </a:tcPr>
                </a:tc>
                <a:tc hMerge="1">
                  <a:txBody>
                    <a:bodyPr/>
                    <a:lstStyle/>
                    <a:p>
                      <a:pPr marL="0" lvl="1" algn="ctr"/>
                      <a:r>
                        <a:rPr lang="en-US" sz="1000" b="1">
                          <a:latin typeface="Source Sans Pro" panose="020B0503030403020204" pitchFamily="34" charset="0"/>
                          <a:ea typeface="Source Sans Pro" panose="020B0503030403020204" pitchFamily="34" charset="0"/>
                        </a:rPr>
                        <a:t>CV</a:t>
                      </a:r>
                    </a:p>
                    <a:p>
                      <a:pPr marL="0" lvl="1" algn="ctr"/>
                      <a:r>
                        <a:rPr lang="en-US" sz="1000" b="1">
                          <a:latin typeface="Source Sans Pro" panose="020B0503030403020204" pitchFamily="34" charset="0"/>
                          <a:ea typeface="Source Sans Pro" panose="020B0503030403020204" pitchFamily="34" charset="0"/>
                        </a:rPr>
                        <a:t>Normal Limit</a:t>
                      </a:r>
                    </a:p>
                  </a:txBody>
                  <a:tcPr marL="68580" marR="68580" marT="34290" marB="34290">
                    <a:solidFill>
                      <a:schemeClr val="tx1"/>
                    </a:solidFill>
                  </a:tcPr>
                </a:tc>
                <a:tc>
                  <a:txBody>
                    <a:bodyPr/>
                    <a:lstStyle/>
                    <a:p>
                      <a:pPr algn="ctr"/>
                      <a:endParaRPr lang="en-US" sz="1000">
                        <a:latin typeface="Source Sans Pro" panose="020B0503030403020204" pitchFamily="34" charset="0"/>
                        <a:ea typeface="Source Sans Pro" panose="020B0503030403020204" pitchFamily="34" charset="0"/>
                      </a:endParaRPr>
                    </a:p>
                    <a:p>
                      <a:pPr algn="ctr"/>
                      <a:r>
                        <a:rPr lang="en-US" sz="1000">
                          <a:latin typeface="Source Sans Pro" panose="020B0503030403020204" pitchFamily="34" charset="0"/>
                          <a:ea typeface="Source Sans Pro" panose="020B0503030403020204" pitchFamily="34" charset="0"/>
                        </a:rPr>
                        <a:t>Abnormalities</a:t>
                      </a:r>
                    </a:p>
                  </a:txBody>
                  <a:tcPr marL="68580" marR="68580" marT="34290" marB="34290">
                    <a:solidFill>
                      <a:schemeClr val="tx1"/>
                    </a:solidFill>
                  </a:tcPr>
                </a:tc>
                <a:tc>
                  <a:txBody>
                    <a:bodyPr/>
                    <a:lstStyle/>
                    <a:p>
                      <a:pPr algn="ctr"/>
                      <a:endParaRPr lang="en-US" sz="1000">
                        <a:latin typeface="Source Sans Pro" panose="020B0503030403020204" pitchFamily="34" charset="0"/>
                        <a:ea typeface="Source Sans Pro" panose="020B0503030403020204" pitchFamily="34" charset="0"/>
                      </a:endParaRPr>
                    </a:p>
                    <a:p>
                      <a:pPr algn="ctr"/>
                      <a:r>
                        <a:rPr lang="en-US" sz="1000">
                          <a:latin typeface="Source Sans Pro" panose="020B0503030403020204" pitchFamily="34" charset="0"/>
                          <a:ea typeface="Source Sans Pro" panose="020B0503030403020204" pitchFamily="34" charset="0"/>
                        </a:rPr>
                        <a:t>Interpretation*</a:t>
                      </a:r>
                    </a:p>
                  </a:txBody>
                  <a:tcPr marL="68580" marR="68580" marT="34290" marB="34290">
                    <a:solidFill>
                      <a:schemeClr val="tx1"/>
                    </a:solidFill>
                  </a:tcPr>
                </a:tc>
                <a:extLst>
                  <a:ext uri="{0D108BD9-81ED-4DB2-BD59-A6C34878D82A}">
                    <a16:rowId xmlns:a16="http://schemas.microsoft.com/office/drawing/2014/main" val="1584487900"/>
                  </a:ext>
                </a:extLst>
              </a:tr>
              <a:tr h="158891">
                <a:tc>
                  <a:txBody>
                    <a:bodyPr/>
                    <a:lstStyle/>
                    <a:p>
                      <a:pPr marL="0" lvl="2" algn="ctr"/>
                      <a:r>
                        <a:rPr lang="en-US" sz="1000" b="0">
                          <a:latin typeface="Source Sans Pro" panose="020B0503030403020204" pitchFamily="34" charset="0"/>
                          <a:ea typeface="Source Sans Pro" panose="020B0503030403020204" pitchFamily="34" charset="0"/>
                        </a:rPr>
                        <a:t>65</a:t>
                      </a:r>
                    </a:p>
                  </a:txBody>
                  <a:tcPr marL="68580" marR="68580" marT="34290" marB="34290">
                    <a:solidFill>
                      <a:schemeClr val="accent1">
                        <a:lumMod val="20000"/>
                        <a:lumOff val="80000"/>
                      </a:schemeClr>
                    </a:solidFill>
                  </a:tcPr>
                </a:tc>
                <a:tc>
                  <a:txBody>
                    <a:bodyPr/>
                    <a:lstStyle/>
                    <a:p>
                      <a:pPr marL="0" lvl="2" algn="ctr"/>
                      <a:r>
                        <a:rPr lang="en-US" sz="1000" b="0">
                          <a:latin typeface="Source Sans Pro" panose="020B0503030403020204" pitchFamily="34" charset="0"/>
                          <a:ea typeface="Source Sans Pro" panose="020B0503030403020204" pitchFamily="34" charset="0"/>
                        </a:rPr>
                        <a:t>60</a:t>
                      </a:r>
                    </a:p>
                  </a:txBody>
                  <a:tcPr marL="68580" marR="68580" marT="34290" marB="34290">
                    <a:solidFill>
                      <a:schemeClr val="accent1">
                        <a:lumMod val="20000"/>
                        <a:lumOff val="80000"/>
                      </a:schemeClr>
                    </a:solidFill>
                  </a:tcPr>
                </a:tc>
                <a:tc>
                  <a:txBody>
                    <a:bodyPr/>
                    <a:lstStyle/>
                    <a:p>
                      <a:pPr marL="0" lvl="2" algn="ctr"/>
                      <a:r>
                        <a:rPr lang="en-US" sz="1000" b="0">
                          <a:solidFill>
                            <a:srgbClr val="FF0000"/>
                          </a:solidFill>
                          <a:latin typeface="Source Sans Pro" panose="020B0503030403020204" pitchFamily="34" charset="0"/>
                          <a:ea typeface="Source Sans Pro" panose="020B0503030403020204" pitchFamily="34" charset="0"/>
                        </a:rPr>
                        <a:t>12</a:t>
                      </a:r>
                    </a:p>
                  </a:txBody>
                  <a:tcPr marL="68580" marR="68580" marT="34290" marB="34290">
                    <a:solidFill>
                      <a:schemeClr val="accent1">
                        <a:lumMod val="20000"/>
                        <a:lumOff val="80000"/>
                      </a:schemeClr>
                    </a:solidFill>
                  </a:tcPr>
                </a:tc>
                <a:tc>
                  <a:txBody>
                    <a:bodyPr/>
                    <a:lstStyle/>
                    <a:p>
                      <a:pPr marL="0" lvl="2" algn="ctr"/>
                      <a:r>
                        <a:rPr lang="en-US" sz="1000" b="0">
                          <a:latin typeface="Source Sans Pro" panose="020B0503030403020204" pitchFamily="34" charset="0"/>
                          <a:ea typeface="Source Sans Pro" panose="020B0503030403020204" pitchFamily="34" charset="0"/>
                        </a:rPr>
                        <a:t>5</a:t>
                      </a:r>
                    </a:p>
                  </a:txBody>
                  <a:tcPr marL="68580" marR="68580" marT="34290" marB="34290">
                    <a:solidFill>
                      <a:schemeClr val="accent1">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b="0">
                          <a:solidFill>
                            <a:srgbClr val="FF0000"/>
                          </a:solidFill>
                          <a:latin typeface="Source Sans Pro" panose="020B0503030403020204" pitchFamily="34" charset="0"/>
                          <a:ea typeface="Source Sans Pro" panose="020B0503030403020204" pitchFamily="34" charset="0"/>
                        </a:rPr>
                        <a:t>53</a:t>
                      </a:r>
                    </a:p>
                  </a:txBody>
                  <a:tcPr marL="68580" marR="68580" marT="34290" marB="34290">
                    <a:solidFill>
                      <a:schemeClr val="accent1">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b="0">
                          <a:latin typeface="Source Sans Pro" panose="020B0503030403020204" pitchFamily="34" charset="0"/>
                          <a:ea typeface="Source Sans Pro" panose="020B0503030403020204" pitchFamily="34" charset="0"/>
                        </a:rPr>
                        <a:t>47</a:t>
                      </a:r>
                    </a:p>
                  </a:txBody>
                  <a:tcPr marL="68580" marR="68580" marT="34290" marB="34290">
                    <a:solidFill>
                      <a:schemeClr val="accent1">
                        <a:lumMod val="20000"/>
                        <a:lumOff val="80000"/>
                      </a:schemeClr>
                    </a:solidFill>
                  </a:tcPr>
                </a:tc>
                <a:tc>
                  <a:txBody>
                    <a:bodyPr/>
                    <a:lstStyle/>
                    <a:p>
                      <a:pPr algn="ctr"/>
                      <a:r>
                        <a:rPr lang="en-US" sz="1000" b="0">
                          <a:latin typeface="Source Sans Pro" panose="020B0503030403020204" pitchFamily="34" charset="0"/>
                          <a:ea typeface="Source Sans Pro" panose="020B0503030403020204" pitchFamily="34" charset="0"/>
                        </a:rPr>
                        <a:t>None</a:t>
                      </a:r>
                    </a:p>
                  </a:txBody>
                  <a:tcPr marL="68580" marR="68580" marT="34290" marB="34290">
                    <a:solidFill>
                      <a:schemeClr val="accent1">
                        <a:lumMod val="20000"/>
                        <a:lumOff val="80000"/>
                      </a:schemeClr>
                    </a:solidFill>
                  </a:tcPr>
                </a:tc>
                <a:tc>
                  <a:txBody>
                    <a:bodyPr/>
                    <a:lstStyle/>
                    <a:p>
                      <a:pPr algn="ctr"/>
                      <a:r>
                        <a:rPr lang="en-US" sz="1000" b="0">
                          <a:latin typeface="Source Sans Pro" panose="020B0503030403020204" pitchFamily="34" charset="0"/>
                          <a:ea typeface="Source Sans Pro" panose="020B0503030403020204" pitchFamily="34" charset="0"/>
                        </a:rPr>
                        <a:t>Normal</a:t>
                      </a:r>
                    </a:p>
                  </a:txBody>
                  <a:tcPr marL="68580" marR="68580" marT="34290" marB="34290">
                    <a:solidFill>
                      <a:schemeClr val="accent1">
                        <a:lumMod val="20000"/>
                        <a:lumOff val="80000"/>
                      </a:schemeClr>
                    </a:solidFill>
                  </a:tcPr>
                </a:tc>
                <a:extLst>
                  <a:ext uri="{0D108BD9-81ED-4DB2-BD59-A6C34878D82A}">
                    <a16:rowId xmlns:a16="http://schemas.microsoft.com/office/drawing/2014/main" val="2941126653"/>
                  </a:ext>
                </a:extLst>
              </a:tr>
              <a:tr h="158891">
                <a:tc>
                  <a:txBody>
                    <a:bodyPr/>
                    <a:lstStyle/>
                    <a:p>
                      <a:pPr marL="0" lvl="2" algn="ctr"/>
                      <a:r>
                        <a:rPr lang="en-US" sz="1000" b="0">
                          <a:latin typeface="Source Sans Pro" panose="020B0503030403020204" pitchFamily="34" charset="0"/>
                          <a:ea typeface="Source Sans Pro" panose="020B0503030403020204" pitchFamily="34" charset="0"/>
                        </a:rPr>
                        <a:t>65</a:t>
                      </a:r>
                    </a:p>
                  </a:txBody>
                  <a:tcPr marL="68580" marR="68580" marT="34290" marB="34290">
                    <a:solidFill>
                      <a:schemeClr val="accent1">
                        <a:lumMod val="20000"/>
                        <a:lumOff val="80000"/>
                      </a:schemeClr>
                    </a:solidFill>
                  </a:tcPr>
                </a:tc>
                <a:tc>
                  <a:txBody>
                    <a:bodyPr/>
                    <a:lstStyle/>
                    <a:p>
                      <a:pPr marL="0" lvl="2" algn="ctr"/>
                      <a:r>
                        <a:rPr lang="en-US" sz="1000" b="0">
                          <a:latin typeface="Source Sans Pro" panose="020B0503030403020204" pitchFamily="34" charset="0"/>
                          <a:ea typeface="Source Sans Pro" panose="020B0503030403020204" pitchFamily="34" charset="0"/>
                        </a:rPr>
                        <a:t>60</a:t>
                      </a:r>
                    </a:p>
                  </a:txBody>
                  <a:tcPr marL="68580" marR="68580" marT="34290" marB="34290">
                    <a:solidFill>
                      <a:schemeClr val="accent1">
                        <a:lumMod val="20000"/>
                        <a:lumOff val="80000"/>
                      </a:schemeClr>
                    </a:solidFill>
                  </a:tcPr>
                </a:tc>
                <a:tc>
                  <a:txBody>
                    <a:bodyPr/>
                    <a:lstStyle/>
                    <a:p>
                      <a:pPr marL="0" lvl="2" algn="ctr"/>
                      <a:r>
                        <a:rPr lang="en-US" sz="1000" b="0">
                          <a:solidFill>
                            <a:srgbClr val="FF0000"/>
                          </a:solidFill>
                          <a:latin typeface="Source Sans Pro" panose="020B0503030403020204" pitchFamily="34" charset="0"/>
                          <a:ea typeface="Source Sans Pro" panose="020B0503030403020204" pitchFamily="34" charset="0"/>
                        </a:rPr>
                        <a:t>3</a:t>
                      </a:r>
                    </a:p>
                  </a:txBody>
                  <a:tcPr marL="68580" marR="68580" marT="34290" marB="34290">
                    <a:solidFill>
                      <a:schemeClr val="accent1">
                        <a:lumMod val="20000"/>
                        <a:lumOff val="80000"/>
                      </a:schemeClr>
                    </a:solidFill>
                  </a:tcPr>
                </a:tc>
                <a:tc>
                  <a:txBody>
                    <a:bodyPr/>
                    <a:lstStyle/>
                    <a:p>
                      <a:pPr marL="0" lvl="2" algn="ctr"/>
                      <a:r>
                        <a:rPr lang="en-US" sz="1000" b="0">
                          <a:latin typeface="Source Sans Pro" panose="020B0503030403020204" pitchFamily="34" charset="0"/>
                          <a:ea typeface="Source Sans Pro" panose="020B0503030403020204" pitchFamily="34" charset="0"/>
                        </a:rPr>
                        <a:t>5</a:t>
                      </a:r>
                    </a:p>
                  </a:txBody>
                  <a:tcPr marL="68580" marR="68580" marT="34290" marB="34290">
                    <a:solidFill>
                      <a:schemeClr val="accent1">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b="0">
                          <a:solidFill>
                            <a:srgbClr val="FF0000"/>
                          </a:solidFill>
                          <a:latin typeface="Source Sans Pro" panose="020B0503030403020204" pitchFamily="34" charset="0"/>
                          <a:ea typeface="Source Sans Pro" panose="020B0503030403020204" pitchFamily="34" charset="0"/>
                        </a:rPr>
                        <a:t>40</a:t>
                      </a:r>
                    </a:p>
                  </a:txBody>
                  <a:tcPr marL="68580" marR="68580" marT="34290" marB="34290">
                    <a:solidFill>
                      <a:schemeClr val="accent1">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b="0">
                          <a:latin typeface="Source Sans Pro" panose="020B0503030403020204" pitchFamily="34" charset="0"/>
                          <a:ea typeface="Source Sans Pro" panose="020B0503030403020204" pitchFamily="34" charset="0"/>
                        </a:rPr>
                        <a:t>46</a:t>
                      </a:r>
                    </a:p>
                  </a:txBody>
                  <a:tcPr marL="68580" marR="68580" marT="34290" marB="34290">
                    <a:solidFill>
                      <a:schemeClr val="accent1">
                        <a:lumMod val="20000"/>
                        <a:lumOff val="80000"/>
                      </a:schemeClr>
                    </a:solidFill>
                  </a:tcPr>
                </a:tc>
                <a:tc>
                  <a:txBody>
                    <a:bodyPr/>
                    <a:lstStyle/>
                    <a:p>
                      <a:pPr algn="ctr"/>
                      <a:r>
                        <a:rPr lang="en-US" sz="1000" b="0">
                          <a:latin typeface="Source Sans Pro" panose="020B0503030403020204" pitchFamily="34" charset="0"/>
                          <a:ea typeface="Source Sans Pro" panose="020B0503030403020204" pitchFamily="34" charset="0"/>
                        </a:rPr>
                        <a:t>Amp, CV</a:t>
                      </a:r>
                    </a:p>
                  </a:txBody>
                  <a:tcPr marL="68580" marR="68580" marT="34290" marB="34290">
                    <a:solidFill>
                      <a:schemeClr val="accent1">
                        <a:lumMod val="20000"/>
                        <a:lumOff val="80000"/>
                      </a:schemeClr>
                    </a:solidFill>
                  </a:tcPr>
                </a:tc>
                <a:tc>
                  <a:txBody>
                    <a:bodyPr/>
                    <a:lstStyle/>
                    <a:p>
                      <a:pPr algn="ctr"/>
                      <a:r>
                        <a:rPr lang="en-US" sz="1000" b="0">
                          <a:latin typeface="Source Sans Pro" panose="020B0503030403020204" pitchFamily="34" charset="0"/>
                          <a:ea typeface="Source Sans Pro" panose="020B0503030403020204" pitchFamily="34" charset="0"/>
                        </a:rPr>
                        <a:t>Moderate</a:t>
                      </a:r>
                    </a:p>
                  </a:txBody>
                  <a:tcPr marL="68580" marR="68580" marT="34290" marB="34290">
                    <a:solidFill>
                      <a:schemeClr val="accent1">
                        <a:lumMod val="20000"/>
                        <a:lumOff val="80000"/>
                      </a:schemeClr>
                    </a:solidFill>
                  </a:tcPr>
                </a:tc>
                <a:extLst>
                  <a:ext uri="{0D108BD9-81ED-4DB2-BD59-A6C34878D82A}">
                    <a16:rowId xmlns:a16="http://schemas.microsoft.com/office/drawing/2014/main" val="3931219103"/>
                  </a:ext>
                </a:extLst>
              </a:tr>
              <a:tr h="158891">
                <a:tc>
                  <a:txBody>
                    <a:bodyPr/>
                    <a:lstStyle/>
                    <a:p>
                      <a:pPr marL="0" lvl="2" algn="ctr"/>
                      <a:r>
                        <a:rPr lang="en-US" sz="1000" b="0">
                          <a:latin typeface="Source Sans Pro" panose="020B0503030403020204" pitchFamily="34" charset="0"/>
                          <a:ea typeface="Source Sans Pro" panose="020B0503030403020204" pitchFamily="34" charset="0"/>
                        </a:rPr>
                        <a:t>85</a:t>
                      </a:r>
                    </a:p>
                  </a:txBody>
                  <a:tcPr marL="68580" marR="68580" marT="34290" marB="34290">
                    <a:solidFill>
                      <a:schemeClr val="accent1">
                        <a:lumMod val="20000"/>
                        <a:lumOff val="80000"/>
                      </a:schemeClr>
                    </a:solidFill>
                  </a:tcPr>
                </a:tc>
                <a:tc>
                  <a:txBody>
                    <a:bodyPr/>
                    <a:lstStyle/>
                    <a:p>
                      <a:pPr marL="0" lvl="2" algn="ctr"/>
                      <a:r>
                        <a:rPr lang="en-US" sz="1000" b="0">
                          <a:latin typeface="Source Sans Pro" panose="020B0503030403020204" pitchFamily="34" charset="0"/>
                          <a:ea typeface="Source Sans Pro" panose="020B0503030403020204" pitchFamily="34" charset="0"/>
                        </a:rPr>
                        <a:t>72</a:t>
                      </a:r>
                    </a:p>
                  </a:txBody>
                  <a:tcPr marL="68580" marR="68580" marT="34290" marB="34290">
                    <a:solidFill>
                      <a:schemeClr val="accent1">
                        <a:lumMod val="20000"/>
                        <a:lumOff val="80000"/>
                      </a:schemeClr>
                    </a:solidFill>
                  </a:tcPr>
                </a:tc>
                <a:tc>
                  <a:txBody>
                    <a:bodyPr/>
                    <a:lstStyle/>
                    <a:p>
                      <a:pPr marL="0" lvl="2" algn="ctr"/>
                      <a:r>
                        <a:rPr lang="en-US" sz="1000" b="0">
                          <a:solidFill>
                            <a:srgbClr val="FF0000"/>
                          </a:solidFill>
                          <a:latin typeface="Source Sans Pro" panose="020B0503030403020204" pitchFamily="34" charset="0"/>
                          <a:ea typeface="Source Sans Pro" panose="020B0503030403020204" pitchFamily="34" charset="0"/>
                        </a:rPr>
                        <a:t>3</a:t>
                      </a:r>
                    </a:p>
                  </a:txBody>
                  <a:tcPr marL="68580" marR="68580" marT="34290" marB="34290">
                    <a:solidFill>
                      <a:schemeClr val="accent1">
                        <a:lumMod val="20000"/>
                        <a:lumOff val="80000"/>
                      </a:schemeClr>
                    </a:solidFill>
                  </a:tcPr>
                </a:tc>
                <a:tc>
                  <a:txBody>
                    <a:bodyPr/>
                    <a:lstStyle/>
                    <a:p>
                      <a:pPr marL="0" lvl="2" algn="ctr"/>
                      <a:r>
                        <a:rPr lang="en-US" sz="1000" b="0">
                          <a:latin typeface="Source Sans Pro" panose="020B0503030403020204" pitchFamily="34" charset="0"/>
                          <a:ea typeface="Source Sans Pro" panose="020B0503030403020204" pitchFamily="34" charset="0"/>
                        </a:rPr>
                        <a:t>3</a:t>
                      </a:r>
                    </a:p>
                  </a:txBody>
                  <a:tcPr marL="68580" marR="68580" marT="34290" marB="34290">
                    <a:solidFill>
                      <a:schemeClr val="accent1">
                        <a:lumMod val="20000"/>
                        <a:lumOff val="80000"/>
                      </a:schemeClr>
                    </a:solidFill>
                  </a:tcPr>
                </a:tc>
                <a:tc>
                  <a:txBody>
                    <a:bodyPr/>
                    <a:lstStyle/>
                    <a:p>
                      <a:pPr algn="ctr"/>
                      <a:r>
                        <a:rPr lang="en-US" sz="1000" b="0">
                          <a:solidFill>
                            <a:srgbClr val="FF0000"/>
                          </a:solidFill>
                          <a:latin typeface="Source Sans Pro" panose="020B0503030403020204" pitchFamily="34" charset="0"/>
                          <a:ea typeface="Source Sans Pro" panose="020B0503030403020204" pitchFamily="34" charset="0"/>
                        </a:rPr>
                        <a:t>40</a:t>
                      </a:r>
                    </a:p>
                  </a:txBody>
                  <a:tcPr marL="68580" marR="68580" marT="34290" marB="34290">
                    <a:solidFill>
                      <a:schemeClr val="accent1">
                        <a:lumMod val="20000"/>
                        <a:lumOff val="80000"/>
                      </a:schemeClr>
                    </a:solidFill>
                  </a:tcPr>
                </a:tc>
                <a:tc>
                  <a:txBody>
                    <a:bodyPr/>
                    <a:lstStyle/>
                    <a:p>
                      <a:pPr algn="ctr"/>
                      <a:r>
                        <a:rPr lang="en-US" sz="1000" b="0">
                          <a:latin typeface="Source Sans Pro" panose="020B0503030403020204" pitchFamily="34" charset="0"/>
                          <a:ea typeface="Source Sans Pro" panose="020B0503030403020204" pitchFamily="34" charset="0"/>
                        </a:rPr>
                        <a:t>38</a:t>
                      </a:r>
                    </a:p>
                  </a:txBody>
                  <a:tcPr marL="68580" marR="68580" marT="34290" marB="34290">
                    <a:solidFill>
                      <a:schemeClr val="accent1">
                        <a:lumMod val="20000"/>
                        <a:lumOff val="80000"/>
                      </a:schemeClr>
                    </a:solidFill>
                  </a:tcPr>
                </a:tc>
                <a:tc>
                  <a:txBody>
                    <a:bodyPr/>
                    <a:lstStyle/>
                    <a:p>
                      <a:pPr algn="ctr"/>
                      <a:r>
                        <a:rPr lang="en-US" sz="1000" b="0">
                          <a:latin typeface="Source Sans Pro" panose="020B0503030403020204" pitchFamily="34" charset="0"/>
                          <a:ea typeface="Source Sans Pro" panose="020B0503030403020204" pitchFamily="34" charset="0"/>
                        </a:rPr>
                        <a:t>None</a:t>
                      </a:r>
                    </a:p>
                  </a:txBody>
                  <a:tcPr marL="68580" marR="68580" marT="34290" marB="34290">
                    <a:solidFill>
                      <a:schemeClr val="accent1">
                        <a:lumMod val="20000"/>
                        <a:lumOff val="80000"/>
                      </a:schemeClr>
                    </a:solidFill>
                  </a:tcPr>
                </a:tc>
                <a:tc>
                  <a:txBody>
                    <a:bodyPr/>
                    <a:lstStyle/>
                    <a:p>
                      <a:pPr algn="ctr"/>
                      <a:r>
                        <a:rPr lang="en-US" sz="1000" b="0">
                          <a:latin typeface="Source Sans Pro" panose="020B0503030403020204" pitchFamily="34" charset="0"/>
                          <a:ea typeface="Source Sans Pro" panose="020B0503030403020204" pitchFamily="34" charset="0"/>
                        </a:rPr>
                        <a:t>Normal</a:t>
                      </a:r>
                    </a:p>
                  </a:txBody>
                  <a:tcPr marL="68580" marR="68580" marT="34290" marB="34290">
                    <a:solidFill>
                      <a:schemeClr val="accent1">
                        <a:lumMod val="20000"/>
                        <a:lumOff val="80000"/>
                      </a:schemeClr>
                    </a:solidFill>
                  </a:tcPr>
                </a:tc>
                <a:extLst>
                  <a:ext uri="{0D108BD9-81ED-4DB2-BD59-A6C34878D82A}">
                    <a16:rowId xmlns:a16="http://schemas.microsoft.com/office/drawing/2014/main" val="3008539418"/>
                  </a:ext>
                </a:extLst>
              </a:tr>
              <a:tr h="251916">
                <a:tc>
                  <a:txBody>
                    <a:bodyPr/>
                    <a:lstStyle/>
                    <a:p>
                      <a:pPr marL="0" lvl="2" algn="ctr"/>
                      <a:r>
                        <a:rPr lang="en-US" sz="1000" b="0">
                          <a:latin typeface="Source Sans Pro" panose="020B0503030403020204" pitchFamily="34" charset="0"/>
                          <a:ea typeface="Source Sans Pro" panose="020B0503030403020204" pitchFamily="34" charset="0"/>
                        </a:rPr>
                        <a:t>85</a:t>
                      </a:r>
                    </a:p>
                  </a:txBody>
                  <a:tcPr marL="68580" marR="68580" marT="34290" marB="34290" anchor="ctr">
                    <a:solidFill>
                      <a:schemeClr val="accent1">
                        <a:lumMod val="20000"/>
                        <a:lumOff val="80000"/>
                      </a:schemeClr>
                    </a:solidFill>
                  </a:tcPr>
                </a:tc>
                <a:tc>
                  <a:txBody>
                    <a:bodyPr/>
                    <a:lstStyle/>
                    <a:p>
                      <a:pPr marL="0" lvl="2" algn="ctr"/>
                      <a:r>
                        <a:rPr lang="en-US" sz="1000" b="0">
                          <a:latin typeface="Source Sans Pro" panose="020B0503030403020204" pitchFamily="34" charset="0"/>
                          <a:ea typeface="Source Sans Pro" panose="020B0503030403020204" pitchFamily="34" charset="0"/>
                        </a:rPr>
                        <a:t>72</a:t>
                      </a:r>
                    </a:p>
                  </a:txBody>
                  <a:tcPr marL="68580" marR="68580" marT="34290" marB="34290" anchor="ctr">
                    <a:solidFill>
                      <a:schemeClr val="accent1">
                        <a:lumMod val="20000"/>
                        <a:lumOff val="80000"/>
                      </a:schemeClr>
                    </a:solidFill>
                  </a:tcPr>
                </a:tc>
                <a:tc>
                  <a:txBody>
                    <a:bodyPr/>
                    <a:lstStyle/>
                    <a:p>
                      <a:pPr marL="0" lvl="2" algn="ctr"/>
                      <a:r>
                        <a:rPr lang="en-US" sz="1000" b="0">
                          <a:solidFill>
                            <a:srgbClr val="FF0000"/>
                          </a:solidFill>
                          <a:latin typeface="Source Sans Pro" panose="020B0503030403020204" pitchFamily="34" charset="0"/>
                          <a:ea typeface="Source Sans Pro" panose="020B0503030403020204" pitchFamily="34" charset="0"/>
                        </a:rPr>
                        <a:t>2</a:t>
                      </a:r>
                    </a:p>
                  </a:txBody>
                  <a:tcPr marL="68580" marR="68580" marT="34290" marB="34290" anchor="ctr">
                    <a:solidFill>
                      <a:schemeClr val="accent1">
                        <a:lumMod val="20000"/>
                        <a:lumOff val="80000"/>
                      </a:schemeClr>
                    </a:solidFill>
                  </a:tcPr>
                </a:tc>
                <a:tc>
                  <a:txBody>
                    <a:bodyPr/>
                    <a:lstStyle/>
                    <a:p>
                      <a:pPr marL="0" lvl="2" algn="ctr"/>
                      <a:r>
                        <a:rPr lang="en-US" sz="1000" b="0">
                          <a:latin typeface="Source Sans Pro" panose="020B0503030403020204" pitchFamily="34" charset="0"/>
                          <a:ea typeface="Source Sans Pro" panose="020B0503030403020204" pitchFamily="34" charset="0"/>
                        </a:rPr>
                        <a:t>3</a:t>
                      </a:r>
                    </a:p>
                  </a:txBody>
                  <a:tcPr marL="68580" marR="68580" marT="34290" marB="34290" anchor="ctr">
                    <a:solidFill>
                      <a:schemeClr val="accent1">
                        <a:lumMod val="20000"/>
                        <a:lumOff val="80000"/>
                      </a:schemeClr>
                    </a:solidFill>
                  </a:tcPr>
                </a:tc>
                <a:tc>
                  <a:txBody>
                    <a:bodyPr/>
                    <a:lstStyle/>
                    <a:p>
                      <a:pPr algn="ctr"/>
                      <a:r>
                        <a:rPr lang="en-US" sz="1000" b="0">
                          <a:solidFill>
                            <a:srgbClr val="FF0000"/>
                          </a:solidFill>
                          <a:latin typeface="Source Sans Pro" panose="020B0503030403020204" pitchFamily="34" charset="0"/>
                          <a:ea typeface="Source Sans Pro" panose="020B0503030403020204" pitchFamily="34" charset="0"/>
                        </a:rPr>
                        <a:t>35</a:t>
                      </a:r>
                    </a:p>
                  </a:txBody>
                  <a:tcPr marL="68580" marR="68580" marT="34290" marB="34290" anchor="ctr">
                    <a:solidFill>
                      <a:schemeClr val="accent1">
                        <a:lumMod val="20000"/>
                        <a:lumOff val="80000"/>
                      </a:schemeClr>
                    </a:solidFill>
                  </a:tcPr>
                </a:tc>
                <a:tc>
                  <a:txBody>
                    <a:bodyPr/>
                    <a:lstStyle/>
                    <a:p>
                      <a:pPr algn="ctr"/>
                      <a:r>
                        <a:rPr lang="en-US" sz="1000" b="0">
                          <a:latin typeface="Source Sans Pro" panose="020B0503030403020204" pitchFamily="34" charset="0"/>
                          <a:ea typeface="Source Sans Pro" panose="020B0503030403020204" pitchFamily="34" charset="0"/>
                        </a:rPr>
                        <a:t>38</a:t>
                      </a:r>
                    </a:p>
                  </a:txBody>
                  <a:tcPr marL="68580" marR="68580" marT="34290" marB="34290" anchor="ctr">
                    <a:solidFill>
                      <a:schemeClr val="accent1">
                        <a:lumMod val="20000"/>
                        <a:lumOff val="80000"/>
                      </a:schemeClr>
                    </a:solidFill>
                  </a:tcPr>
                </a:tc>
                <a:tc>
                  <a:txBody>
                    <a:bodyPr/>
                    <a:lstStyle/>
                    <a:p>
                      <a:pPr algn="ctr"/>
                      <a:r>
                        <a:rPr lang="en-US" sz="1000" b="0">
                          <a:latin typeface="Source Sans Pro" panose="020B0503030403020204" pitchFamily="34" charset="0"/>
                          <a:ea typeface="Source Sans Pro" panose="020B0503030403020204" pitchFamily="34" charset="0"/>
                        </a:rPr>
                        <a:t>Amp, CV</a:t>
                      </a:r>
                    </a:p>
                  </a:txBody>
                  <a:tcPr marL="68580" marR="68580" marT="34290" marB="34290" anchor="ctr">
                    <a:solidFill>
                      <a:schemeClr val="accent1">
                        <a:lumMod val="20000"/>
                        <a:lumOff val="80000"/>
                      </a:schemeClr>
                    </a:solidFill>
                  </a:tcPr>
                </a:tc>
                <a:tc>
                  <a:txBody>
                    <a:bodyPr/>
                    <a:lstStyle/>
                    <a:p>
                      <a:pPr algn="ctr"/>
                      <a:r>
                        <a:rPr lang="en-US" sz="1000" b="0">
                          <a:latin typeface="Source Sans Pro" panose="020B0503030403020204" pitchFamily="34" charset="0"/>
                          <a:ea typeface="Source Sans Pro" panose="020B0503030403020204" pitchFamily="34" charset="0"/>
                        </a:rPr>
                        <a:t>Moderate</a:t>
                      </a:r>
                    </a:p>
                  </a:txBody>
                  <a:tcPr marL="68580" marR="68580" marT="34290" marB="34290" anchor="ctr">
                    <a:solidFill>
                      <a:schemeClr val="accent1">
                        <a:lumMod val="20000"/>
                        <a:lumOff val="80000"/>
                      </a:schemeClr>
                    </a:solidFill>
                  </a:tcPr>
                </a:tc>
                <a:extLst>
                  <a:ext uri="{0D108BD9-81ED-4DB2-BD59-A6C34878D82A}">
                    <a16:rowId xmlns:a16="http://schemas.microsoft.com/office/drawing/2014/main" val="2163009379"/>
                  </a:ext>
                </a:extLst>
              </a:tr>
              <a:tr h="251916">
                <a:tc>
                  <a:txBody>
                    <a:bodyPr/>
                    <a:lstStyle/>
                    <a:p>
                      <a:pPr marL="0" lvl="2" algn="ctr"/>
                      <a:r>
                        <a:rPr lang="en-US" sz="1000" b="0">
                          <a:latin typeface="Source Sans Pro" panose="020B0503030403020204" pitchFamily="34" charset="0"/>
                          <a:ea typeface="Source Sans Pro" panose="020B0503030403020204" pitchFamily="34" charset="0"/>
                        </a:rPr>
                        <a:t>85</a:t>
                      </a:r>
                    </a:p>
                  </a:txBody>
                  <a:tcPr marL="68580" marR="68580" marT="34290" marB="34290" anchor="ctr">
                    <a:solidFill>
                      <a:schemeClr val="accent1">
                        <a:lumMod val="20000"/>
                        <a:lumOff val="80000"/>
                      </a:schemeClr>
                    </a:solidFill>
                  </a:tcPr>
                </a:tc>
                <a:tc>
                  <a:txBody>
                    <a:bodyPr/>
                    <a:lstStyle/>
                    <a:p>
                      <a:pPr marL="0" lvl="2" algn="ctr"/>
                      <a:r>
                        <a:rPr lang="en-US" sz="1000" b="0">
                          <a:latin typeface="Source Sans Pro" panose="020B0503030403020204" pitchFamily="34" charset="0"/>
                          <a:ea typeface="Source Sans Pro" panose="020B0503030403020204" pitchFamily="34" charset="0"/>
                        </a:rPr>
                        <a:t>72</a:t>
                      </a:r>
                    </a:p>
                  </a:txBody>
                  <a:tcPr marL="68580" marR="68580" marT="34290" marB="34290" anchor="ctr">
                    <a:solidFill>
                      <a:schemeClr val="accent1">
                        <a:lumMod val="20000"/>
                        <a:lumOff val="80000"/>
                      </a:schemeClr>
                    </a:solidFill>
                  </a:tcPr>
                </a:tc>
                <a:tc>
                  <a:txBody>
                    <a:bodyPr/>
                    <a:lstStyle/>
                    <a:p>
                      <a:pPr marL="0" lvl="2" algn="ctr"/>
                      <a:r>
                        <a:rPr lang="en-US" sz="1000" b="0">
                          <a:solidFill>
                            <a:srgbClr val="FF0000"/>
                          </a:solidFill>
                          <a:latin typeface="Source Sans Pro" panose="020B0503030403020204" pitchFamily="34" charset="0"/>
                          <a:ea typeface="Source Sans Pro" panose="020B0503030403020204" pitchFamily="34" charset="0"/>
                        </a:rPr>
                        <a:t>Undetectable**</a:t>
                      </a:r>
                    </a:p>
                  </a:txBody>
                  <a:tcPr marL="68580" marR="68580" marT="34290" marB="34290" anchor="ctr">
                    <a:solidFill>
                      <a:schemeClr val="accent1">
                        <a:lumMod val="20000"/>
                        <a:lumOff val="80000"/>
                      </a:schemeClr>
                    </a:solidFill>
                  </a:tcPr>
                </a:tc>
                <a:tc>
                  <a:txBody>
                    <a:bodyPr/>
                    <a:lstStyle/>
                    <a:p>
                      <a:pPr marL="0" lvl="2" algn="ctr"/>
                      <a:r>
                        <a:rPr lang="en-US" sz="1000" b="0">
                          <a:latin typeface="Source Sans Pro" panose="020B0503030403020204" pitchFamily="34" charset="0"/>
                          <a:ea typeface="Source Sans Pro" panose="020B0503030403020204" pitchFamily="34" charset="0"/>
                        </a:rPr>
                        <a:t>3</a:t>
                      </a:r>
                    </a:p>
                  </a:txBody>
                  <a:tcPr marL="68580" marR="68580" marT="34290" marB="34290" anchor="ctr">
                    <a:solidFill>
                      <a:schemeClr val="accent1">
                        <a:lumMod val="20000"/>
                        <a:lumOff val="80000"/>
                      </a:schemeClr>
                    </a:solidFill>
                  </a:tcPr>
                </a:tc>
                <a:tc>
                  <a:txBody>
                    <a:bodyPr/>
                    <a:lstStyle/>
                    <a:p>
                      <a:pPr algn="ctr"/>
                      <a:r>
                        <a:rPr lang="en-US" sz="1000" b="0">
                          <a:solidFill>
                            <a:srgbClr val="FF0000"/>
                          </a:solidFill>
                          <a:latin typeface="Source Sans Pro" panose="020B0503030403020204" pitchFamily="34" charset="0"/>
                          <a:ea typeface="Source Sans Pro" panose="020B0503030403020204" pitchFamily="34" charset="0"/>
                        </a:rPr>
                        <a:t>--</a:t>
                      </a:r>
                    </a:p>
                  </a:txBody>
                  <a:tcPr marL="68580" marR="68580" marT="34290" marB="34290" anchor="ctr">
                    <a:solidFill>
                      <a:schemeClr val="accent1">
                        <a:lumMod val="20000"/>
                        <a:lumOff val="80000"/>
                      </a:schemeClr>
                    </a:solidFill>
                  </a:tcPr>
                </a:tc>
                <a:tc>
                  <a:txBody>
                    <a:bodyPr/>
                    <a:lstStyle/>
                    <a:p>
                      <a:pPr algn="ctr"/>
                      <a:r>
                        <a:rPr lang="en-US" sz="1000" b="0">
                          <a:latin typeface="Source Sans Pro" panose="020B0503030403020204" pitchFamily="34" charset="0"/>
                          <a:ea typeface="Source Sans Pro" panose="020B0503030403020204" pitchFamily="34" charset="0"/>
                        </a:rPr>
                        <a:t>38</a:t>
                      </a:r>
                    </a:p>
                  </a:txBody>
                  <a:tcPr marL="68580" marR="68580" marT="34290" marB="34290" anchor="ctr">
                    <a:solidFill>
                      <a:schemeClr val="accent1">
                        <a:lumMod val="20000"/>
                        <a:lumOff val="80000"/>
                      </a:schemeClr>
                    </a:solidFill>
                  </a:tcPr>
                </a:tc>
                <a:tc>
                  <a:txBody>
                    <a:bodyPr/>
                    <a:lstStyle/>
                    <a:p>
                      <a:pPr algn="ctr"/>
                      <a:r>
                        <a:rPr lang="en-US" sz="1000" b="0">
                          <a:latin typeface="Source Sans Pro" panose="020B0503030403020204" pitchFamily="34" charset="0"/>
                          <a:ea typeface="Source Sans Pro" panose="020B0503030403020204" pitchFamily="34" charset="0"/>
                        </a:rPr>
                        <a:t>Undetectable</a:t>
                      </a:r>
                    </a:p>
                  </a:txBody>
                  <a:tcPr marL="68580" marR="68580" marT="34290" marB="34290" anchor="ctr">
                    <a:solidFill>
                      <a:schemeClr val="accent1">
                        <a:lumMod val="20000"/>
                        <a:lumOff val="80000"/>
                      </a:schemeClr>
                    </a:solidFill>
                  </a:tcPr>
                </a:tc>
                <a:tc>
                  <a:txBody>
                    <a:bodyPr/>
                    <a:lstStyle/>
                    <a:p>
                      <a:pPr algn="ctr"/>
                      <a:r>
                        <a:rPr lang="en-US" sz="1000" b="0">
                          <a:latin typeface="Source Sans Pro" panose="020B0503030403020204" pitchFamily="34" charset="0"/>
                          <a:ea typeface="Source Sans Pro" panose="020B0503030403020204" pitchFamily="34" charset="0"/>
                        </a:rPr>
                        <a:t>Severe</a:t>
                      </a:r>
                    </a:p>
                  </a:txBody>
                  <a:tcPr marL="68580" marR="68580" marT="34290" marB="34290" anchor="ctr">
                    <a:solidFill>
                      <a:schemeClr val="accent1">
                        <a:lumMod val="20000"/>
                        <a:lumOff val="80000"/>
                      </a:schemeClr>
                    </a:solidFill>
                  </a:tcPr>
                </a:tc>
                <a:extLst>
                  <a:ext uri="{0D108BD9-81ED-4DB2-BD59-A6C34878D82A}">
                    <a16:rowId xmlns:a16="http://schemas.microsoft.com/office/drawing/2014/main" val="3710148906"/>
                  </a:ext>
                </a:extLst>
              </a:tr>
              <a:tr h="251916">
                <a:tc>
                  <a:txBody>
                    <a:bodyPr/>
                    <a:lstStyle/>
                    <a:p>
                      <a:pPr marL="0" lvl="2" algn="ctr"/>
                      <a:r>
                        <a:rPr lang="en-US" sz="1000" b="0">
                          <a:latin typeface="Source Sans Pro" panose="020B0503030403020204" pitchFamily="34" charset="0"/>
                          <a:ea typeface="Source Sans Pro" panose="020B0503030403020204" pitchFamily="34" charset="0"/>
                        </a:rPr>
                        <a:t>85</a:t>
                      </a:r>
                    </a:p>
                  </a:txBody>
                  <a:tcPr marL="68580" marR="68580" marT="34290" marB="34290" anchor="ctr">
                    <a:solidFill>
                      <a:schemeClr val="accent1">
                        <a:lumMod val="20000"/>
                        <a:lumOff val="80000"/>
                      </a:schemeClr>
                    </a:solidFill>
                  </a:tcPr>
                </a:tc>
                <a:tc>
                  <a:txBody>
                    <a:bodyPr/>
                    <a:lstStyle/>
                    <a:p>
                      <a:pPr marL="0" lvl="2" algn="ctr"/>
                      <a:r>
                        <a:rPr lang="en-US" sz="1000" b="0">
                          <a:latin typeface="Source Sans Pro" panose="020B0503030403020204" pitchFamily="34" charset="0"/>
                          <a:ea typeface="Source Sans Pro" panose="020B0503030403020204" pitchFamily="34" charset="0"/>
                        </a:rPr>
                        <a:t>72</a:t>
                      </a:r>
                    </a:p>
                  </a:txBody>
                  <a:tcPr marL="68580" marR="68580" marT="34290" marB="34290" anchor="ctr">
                    <a:solidFill>
                      <a:schemeClr val="accent1">
                        <a:lumMod val="20000"/>
                        <a:lumOff val="80000"/>
                      </a:schemeClr>
                    </a:solidFill>
                  </a:tcPr>
                </a:tc>
                <a:tc>
                  <a:txBody>
                    <a:bodyPr/>
                    <a:lstStyle/>
                    <a:p>
                      <a:pPr marL="0" lvl="2" algn="ctr"/>
                      <a:r>
                        <a:rPr lang="en-US" sz="1000" b="0">
                          <a:solidFill>
                            <a:srgbClr val="FF0000"/>
                          </a:solidFill>
                          <a:latin typeface="Source Sans Pro" panose="020B0503030403020204" pitchFamily="34" charset="0"/>
                          <a:ea typeface="Source Sans Pro" panose="020B0503030403020204" pitchFamily="34" charset="0"/>
                        </a:rPr>
                        <a:t>2</a:t>
                      </a:r>
                    </a:p>
                  </a:txBody>
                  <a:tcPr marL="68580" marR="68580" marT="34290" marB="34290" anchor="ctr">
                    <a:solidFill>
                      <a:schemeClr val="accent1">
                        <a:lumMod val="20000"/>
                        <a:lumOff val="80000"/>
                      </a:schemeClr>
                    </a:solidFill>
                  </a:tcPr>
                </a:tc>
                <a:tc>
                  <a:txBody>
                    <a:bodyPr/>
                    <a:lstStyle/>
                    <a:p>
                      <a:pPr marL="0" lvl="2" algn="ctr"/>
                      <a:r>
                        <a:rPr lang="en-US" sz="1000" b="0">
                          <a:latin typeface="Source Sans Pro" panose="020B0503030403020204" pitchFamily="34" charset="0"/>
                          <a:ea typeface="Source Sans Pro" panose="020B0503030403020204" pitchFamily="34" charset="0"/>
                        </a:rPr>
                        <a:t>3</a:t>
                      </a:r>
                    </a:p>
                  </a:txBody>
                  <a:tcPr marL="68580" marR="68580" marT="34290" marB="34290" anchor="ctr">
                    <a:solidFill>
                      <a:schemeClr val="accent1">
                        <a:lumMod val="20000"/>
                        <a:lumOff val="80000"/>
                      </a:schemeClr>
                    </a:solidFill>
                  </a:tcPr>
                </a:tc>
                <a:tc>
                  <a:txBody>
                    <a:bodyPr/>
                    <a:lstStyle/>
                    <a:p>
                      <a:pPr algn="ctr"/>
                      <a:r>
                        <a:rPr lang="en-US" sz="1000" b="0">
                          <a:solidFill>
                            <a:srgbClr val="FF0000"/>
                          </a:solidFill>
                          <a:latin typeface="Source Sans Pro" panose="020B0503030403020204" pitchFamily="34" charset="0"/>
                          <a:ea typeface="Source Sans Pro" panose="020B0503030403020204" pitchFamily="34" charset="0"/>
                        </a:rPr>
                        <a:t>--</a:t>
                      </a:r>
                    </a:p>
                  </a:txBody>
                  <a:tcPr marL="68580" marR="68580" marT="34290" marB="34290" anchor="ctr">
                    <a:solidFill>
                      <a:schemeClr val="accent1">
                        <a:lumMod val="20000"/>
                        <a:lumOff val="80000"/>
                      </a:schemeClr>
                    </a:solidFill>
                  </a:tcPr>
                </a:tc>
                <a:tc>
                  <a:txBody>
                    <a:bodyPr/>
                    <a:lstStyle/>
                    <a:p>
                      <a:pPr algn="ctr"/>
                      <a:r>
                        <a:rPr lang="en-US" sz="1000" b="0">
                          <a:latin typeface="Source Sans Pro" panose="020B0503030403020204" pitchFamily="34" charset="0"/>
                          <a:ea typeface="Source Sans Pro" panose="020B0503030403020204" pitchFamily="34" charset="0"/>
                        </a:rPr>
                        <a:t>38</a:t>
                      </a:r>
                    </a:p>
                  </a:txBody>
                  <a:tcPr marL="68580" marR="68580" marT="34290" marB="34290" anchor="ctr">
                    <a:solidFill>
                      <a:schemeClr val="accent1">
                        <a:lumMod val="20000"/>
                        <a:lumOff val="80000"/>
                      </a:schemeClr>
                    </a:solidFill>
                  </a:tcPr>
                </a:tc>
                <a:tc>
                  <a:txBody>
                    <a:bodyPr/>
                    <a:lstStyle/>
                    <a:p>
                      <a:pPr algn="ctr"/>
                      <a:r>
                        <a:rPr lang="en-US" sz="1000" b="0">
                          <a:latin typeface="Source Sans Pro" panose="020B0503030403020204" pitchFamily="34" charset="0"/>
                          <a:ea typeface="Source Sans Pro" panose="020B0503030403020204" pitchFamily="34" charset="0"/>
                        </a:rPr>
                        <a:t>Amp</a:t>
                      </a:r>
                    </a:p>
                  </a:txBody>
                  <a:tcPr marL="68580" marR="68580" marT="34290" marB="34290" anchor="ctr">
                    <a:solidFill>
                      <a:schemeClr val="accent1">
                        <a:lumMod val="20000"/>
                        <a:lumOff val="80000"/>
                      </a:schemeClr>
                    </a:solidFill>
                  </a:tcPr>
                </a:tc>
                <a:tc>
                  <a:txBody>
                    <a:bodyPr/>
                    <a:lstStyle/>
                    <a:p>
                      <a:pPr algn="ctr"/>
                      <a:r>
                        <a:rPr lang="en-US" sz="1000" b="0">
                          <a:latin typeface="Source Sans Pro" panose="020B0503030403020204" pitchFamily="34" charset="0"/>
                          <a:ea typeface="Source Sans Pro" panose="020B0503030403020204" pitchFamily="34" charset="0"/>
                        </a:rPr>
                        <a:t>Moderate</a:t>
                      </a:r>
                    </a:p>
                  </a:txBody>
                  <a:tcPr marL="68580" marR="68580" marT="34290" marB="34290" anchor="ctr">
                    <a:solidFill>
                      <a:schemeClr val="accent1">
                        <a:lumMod val="20000"/>
                        <a:lumOff val="80000"/>
                      </a:schemeClr>
                    </a:solidFill>
                  </a:tcPr>
                </a:tc>
                <a:extLst>
                  <a:ext uri="{0D108BD9-81ED-4DB2-BD59-A6C34878D82A}">
                    <a16:rowId xmlns:a16="http://schemas.microsoft.com/office/drawing/2014/main" val="1701974294"/>
                  </a:ext>
                </a:extLst>
              </a:tr>
            </a:tbl>
          </a:graphicData>
        </a:graphic>
      </p:graphicFrame>
      <p:sp>
        <p:nvSpPr>
          <p:cNvPr id="6" name="TextBox 5">
            <a:extLst>
              <a:ext uri="{FF2B5EF4-FFF2-40B4-BE49-F238E27FC236}">
                <a16:creationId xmlns:a16="http://schemas.microsoft.com/office/drawing/2014/main" id="{9D1ADFD4-3567-58AD-5188-5F6DE7AD04B8}"/>
              </a:ext>
            </a:extLst>
          </p:cNvPr>
          <p:cNvSpPr txBox="1"/>
          <p:nvPr/>
        </p:nvSpPr>
        <p:spPr>
          <a:xfrm>
            <a:off x="393585" y="3089370"/>
            <a:ext cx="5862502" cy="400110"/>
          </a:xfrm>
          <a:prstGeom prst="rect">
            <a:avLst/>
          </a:prstGeom>
          <a:noFill/>
        </p:spPr>
        <p:txBody>
          <a:bodyPr wrap="none" rtlCol="0">
            <a:spAutoFit/>
          </a:bodyPr>
          <a:lstStyle/>
          <a:p>
            <a:r>
              <a:rPr lang="en-US" sz="1000">
                <a:latin typeface="Source Sans Pro" panose="020B0503030403020204" pitchFamily="34" charset="0"/>
                <a:ea typeface="Source Sans Pro" panose="020B0503030403020204" pitchFamily="34" charset="0"/>
              </a:rPr>
              <a:t>*Diagnosis of peripheral neuropathy is based on providers’ medical judgement and institutional protocols.</a:t>
            </a:r>
          </a:p>
          <a:p>
            <a:r>
              <a:rPr lang="en-US" sz="1000"/>
              <a:t>**Undetectable indicates amplitude &lt; 1.5 microvolts</a:t>
            </a:r>
          </a:p>
        </p:txBody>
      </p:sp>
    </p:spTree>
    <p:extLst>
      <p:ext uri="{BB962C8B-B14F-4D97-AF65-F5344CB8AC3E}">
        <p14:creationId xmlns:p14="http://schemas.microsoft.com/office/powerpoint/2010/main" val="17905200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B6D47-0B1A-4A62-B783-7FA661903D51}"/>
              </a:ext>
            </a:extLst>
          </p:cNvPr>
          <p:cNvSpPr>
            <a:spLocks noGrp="1"/>
          </p:cNvSpPr>
          <p:nvPr>
            <p:ph type="title"/>
          </p:nvPr>
        </p:nvSpPr>
        <p:spPr>
          <a:xfrm>
            <a:off x="457200" y="274797"/>
            <a:ext cx="8373979" cy="407504"/>
          </a:xfrm>
          <a:prstGeom prst="rect">
            <a:avLst/>
          </a:prstGeom>
        </p:spPr>
        <p:txBody>
          <a:bodyPr/>
          <a:lstStyle/>
          <a:p>
            <a:r>
              <a:rPr lang="en-US" dirty="0">
                <a:solidFill>
                  <a:schemeClr val="tx1"/>
                </a:solidFill>
              </a:rPr>
              <a:t>DPNCheck automated quality control helps confirm that reliable and valid nerve responses are acquired</a:t>
            </a:r>
          </a:p>
        </p:txBody>
      </p:sp>
      <p:sp>
        <p:nvSpPr>
          <p:cNvPr id="20483" name="Content Placeholder 2">
            <a:extLst>
              <a:ext uri="{FF2B5EF4-FFF2-40B4-BE49-F238E27FC236}">
                <a16:creationId xmlns:a16="http://schemas.microsoft.com/office/drawing/2014/main" id="{A63BB2BB-9DF5-1947-9C70-9BA841EB256F}"/>
              </a:ext>
            </a:extLst>
          </p:cNvPr>
          <p:cNvSpPr>
            <a:spLocks noGrp="1"/>
          </p:cNvSpPr>
          <p:nvPr>
            <p:ph idx="1"/>
          </p:nvPr>
        </p:nvSpPr>
        <p:spPr>
          <a:xfrm>
            <a:off x="457201" y="1487836"/>
            <a:ext cx="5753685" cy="3370277"/>
          </a:xfrm>
          <a:prstGeom prst="rect">
            <a:avLst/>
          </a:prstGeom>
        </p:spPr>
        <p:txBody>
          <a:bodyPr>
            <a:normAutofit/>
          </a:bodyPr>
          <a:lstStyle/>
          <a:p>
            <a:r>
              <a:rPr lang="en-US" altLang="en-US" sz="1600" dirty="0"/>
              <a:t>Patient skin temperature is not too cold</a:t>
            </a:r>
          </a:p>
          <a:p>
            <a:r>
              <a:rPr lang="en-US" altLang="en-US" sz="1600" dirty="0"/>
              <a:t>Stimulators placed on skin without excessive gel</a:t>
            </a:r>
          </a:p>
          <a:p>
            <a:r>
              <a:rPr lang="en-US" altLang="en-US" sz="1600" dirty="0"/>
              <a:t>Biosensor placed directly on skin (e.g., liner removed)</a:t>
            </a:r>
          </a:p>
          <a:p>
            <a:r>
              <a:rPr lang="en-US" altLang="en-US" sz="1600" dirty="0"/>
              <a:t>Adequate stimulation intensity* to overcome edema, adipose tissue and neuropathy</a:t>
            </a:r>
          </a:p>
          <a:p>
            <a:r>
              <a:rPr lang="en-US" altLang="en-US" sz="1600" dirty="0"/>
              <a:t>Average at least 4 nerve responses</a:t>
            </a:r>
          </a:p>
          <a:p>
            <a:r>
              <a:rPr lang="en-US" altLang="en-US" sz="1600" dirty="0"/>
              <a:t>Confirm that nerve response is not contaminated by artifacts (e.g., stimulus, electrical interference, movement)</a:t>
            </a:r>
          </a:p>
          <a:p>
            <a:r>
              <a:rPr lang="en-US" altLang="en-US" sz="1600" dirty="0"/>
              <a:t>Confirm that correct limb was selected</a:t>
            </a:r>
          </a:p>
        </p:txBody>
      </p:sp>
      <p:cxnSp>
        <p:nvCxnSpPr>
          <p:cNvPr id="19" name="Straight Arrow Connector 18">
            <a:extLst>
              <a:ext uri="{FF2B5EF4-FFF2-40B4-BE49-F238E27FC236}">
                <a16:creationId xmlns:a16="http://schemas.microsoft.com/office/drawing/2014/main" id="{E5C6AAAF-6E79-4F42-BB98-A8C01A462FF6}"/>
              </a:ext>
            </a:extLst>
          </p:cNvPr>
          <p:cNvCxnSpPr>
            <a:cxnSpLocks/>
          </p:cNvCxnSpPr>
          <p:nvPr/>
        </p:nvCxnSpPr>
        <p:spPr>
          <a:xfrm flipH="1" flipV="1">
            <a:off x="5746639" y="2674841"/>
            <a:ext cx="228600" cy="171856"/>
          </a:xfrm>
          <a:prstGeom prst="straightConnector1">
            <a:avLst/>
          </a:prstGeom>
          <a:ln w="63500">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6248A89A-2E85-6583-355F-91147978E097}"/>
              </a:ext>
            </a:extLst>
          </p:cNvPr>
          <p:cNvPicPr>
            <a:picLocks noChangeAspect="1"/>
          </p:cNvPicPr>
          <p:nvPr/>
        </p:nvPicPr>
        <p:blipFill>
          <a:blip r:embed="rId3"/>
          <a:stretch>
            <a:fillRect/>
          </a:stretch>
        </p:blipFill>
        <p:spPr>
          <a:xfrm>
            <a:off x="6149815" y="1254274"/>
            <a:ext cx="2607325" cy="2841134"/>
          </a:xfrm>
          <a:prstGeom prst="rect">
            <a:avLst/>
          </a:prstGeom>
        </p:spPr>
      </p:pic>
      <p:sp>
        <p:nvSpPr>
          <p:cNvPr id="4" name="TextBox 3">
            <a:extLst>
              <a:ext uri="{FF2B5EF4-FFF2-40B4-BE49-F238E27FC236}">
                <a16:creationId xmlns:a16="http://schemas.microsoft.com/office/drawing/2014/main" id="{971F5A0C-BEF1-83E2-DB30-3A312F74C521}"/>
              </a:ext>
            </a:extLst>
          </p:cNvPr>
          <p:cNvSpPr txBox="1"/>
          <p:nvPr/>
        </p:nvSpPr>
        <p:spPr>
          <a:xfrm>
            <a:off x="61784" y="4605634"/>
            <a:ext cx="2143898" cy="215444"/>
          </a:xfrm>
          <a:prstGeom prst="rect">
            <a:avLst/>
          </a:prstGeom>
          <a:noFill/>
        </p:spPr>
        <p:txBody>
          <a:bodyPr wrap="square">
            <a:spAutoFit/>
          </a:bodyPr>
          <a:lstStyle/>
          <a:p>
            <a:r>
              <a:rPr lang="en-US" sz="800" dirty="0">
                <a:solidFill>
                  <a:srgbClr val="222222"/>
                </a:solidFill>
                <a:latin typeface="Source Sans Pro" panose="020B0503030403020204" pitchFamily="34" charset="0"/>
                <a:ea typeface="Source Sans Pro" panose="020B0503030403020204" pitchFamily="34" charset="0"/>
              </a:rPr>
              <a:t>*Up to 70 milliamps.</a:t>
            </a:r>
          </a:p>
        </p:txBody>
      </p:sp>
    </p:spTree>
    <p:extLst>
      <p:ext uri="{BB962C8B-B14F-4D97-AF65-F5344CB8AC3E}">
        <p14:creationId xmlns:p14="http://schemas.microsoft.com/office/powerpoint/2010/main" val="20288554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5CBC88F-66F8-8848-90C4-E28F5A1DDD4C}"/>
              </a:ext>
            </a:extLst>
          </p:cNvPr>
          <p:cNvSpPr>
            <a:spLocks noGrp="1"/>
          </p:cNvSpPr>
          <p:nvPr>
            <p:ph type="title" idx="4294967295"/>
          </p:nvPr>
        </p:nvSpPr>
        <p:spPr>
          <a:xfrm>
            <a:off x="1099958" y="1997903"/>
            <a:ext cx="8374062" cy="1855273"/>
          </a:xfrm>
          <a:prstGeom prst="rect">
            <a:avLst/>
          </a:prstGeom>
        </p:spPr>
        <p:txBody>
          <a:bodyPr lIns="91440" tIns="45720" rIns="91440" bIns="45720" anchor="t"/>
          <a:lstStyle/>
          <a:p>
            <a:r>
              <a:rPr lang="en-US" sz="2400" b="1" dirty="0">
                <a:solidFill>
                  <a:schemeClr val="bg1"/>
                </a:solidFill>
                <a:latin typeface="Barlow SemiBold" panose="00000700000000000000" pitchFamily="2" charset="0"/>
                <a:ea typeface="MS PGothic"/>
              </a:rPr>
              <a:t>Patient Work-up</a:t>
            </a:r>
            <a:br>
              <a:rPr lang="en-US" sz="2600" b="1" dirty="0"/>
            </a:br>
            <a:r>
              <a:rPr lang="en-US" sz="1800" dirty="0">
                <a:solidFill>
                  <a:schemeClr val="bg1"/>
                </a:solidFill>
                <a:latin typeface="Barlow" panose="00000500000000000000" pitchFamily="2" charset="0"/>
                <a:ea typeface="MS PGothic"/>
              </a:rPr>
              <a:t>- Assessment framework</a:t>
            </a:r>
            <a:br>
              <a:rPr lang="en-US" sz="1800" dirty="0">
                <a:latin typeface="Barlow" panose="00000500000000000000" pitchFamily="2" charset="0"/>
              </a:rPr>
            </a:br>
            <a:r>
              <a:rPr lang="en-US" sz="1800" dirty="0">
                <a:solidFill>
                  <a:schemeClr val="bg1"/>
                </a:solidFill>
                <a:latin typeface="Barlow" panose="00000500000000000000" pitchFamily="2" charset="0"/>
                <a:ea typeface="MS PGothic"/>
              </a:rPr>
              <a:t>- Treatment and management plan</a:t>
            </a:r>
            <a:br>
              <a:rPr lang="en-US" sz="1800" dirty="0">
                <a:latin typeface="Barlow" panose="00000500000000000000" pitchFamily="2" charset="0"/>
              </a:rPr>
            </a:br>
            <a:r>
              <a:rPr lang="en-US" sz="1800" dirty="0">
                <a:solidFill>
                  <a:schemeClr val="bg1"/>
                </a:solidFill>
                <a:latin typeface="Barlow" panose="00000500000000000000" pitchFamily="2" charset="0"/>
                <a:ea typeface="MS PGothic"/>
              </a:rPr>
              <a:t>- Patient management and engagement pathways</a:t>
            </a:r>
            <a:br>
              <a:rPr lang="en-US" sz="1800" dirty="0">
                <a:solidFill>
                  <a:schemeClr val="bg1"/>
                </a:solidFill>
                <a:latin typeface="Barlow" panose="00000500000000000000" pitchFamily="2" charset="0"/>
                <a:ea typeface="MS PGothic"/>
              </a:rPr>
            </a:br>
            <a:r>
              <a:rPr lang="en-US" sz="1800" dirty="0">
                <a:solidFill>
                  <a:schemeClr val="bg1"/>
                </a:solidFill>
                <a:latin typeface="Barlow" panose="00000500000000000000" pitchFamily="2" charset="0"/>
                <a:ea typeface="MS PGothic"/>
              </a:rPr>
              <a:t>- Quality measures and coding considerations</a:t>
            </a:r>
            <a:br>
              <a:rPr lang="en-US" sz="2000" dirty="0"/>
            </a:br>
            <a:br>
              <a:rPr lang="en-US" sz="1600" dirty="0"/>
            </a:br>
            <a:endParaRPr lang="en-US" sz="1600" dirty="0">
              <a:solidFill>
                <a:schemeClr val="bg1"/>
              </a:solidFill>
            </a:endParaRPr>
          </a:p>
        </p:txBody>
      </p:sp>
    </p:spTree>
    <p:extLst>
      <p:ext uri="{BB962C8B-B14F-4D97-AF65-F5344CB8AC3E}">
        <p14:creationId xmlns:p14="http://schemas.microsoft.com/office/powerpoint/2010/main" val="32833302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5CBC88F-66F8-8848-90C4-E28F5A1DDD4C}"/>
              </a:ext>
            </a:extLst>
          </p:cNvPr>
          <p:cNvSpPr>
            <a:spLocks noGrp="1"/>
          </p:cNvSpPr>
          <p:nvPr>
            <p:ph type="title" idx="4294967295"/>
          </p:nvPr>
        </p:nvSpPr>
        <p:spPr>
          <a:xfrm>
            <a:off x="914400" y="2028825"/>
            <a:ext cx="8229600" cy="857250"/>
          </a:xfrm>
          <a:prstGeom prst="rect">
            <a:avLst/>
          </a:prstGeom>
        </p:spPr>
        <p:txBody>
          <a:bodyPr/>
          <a:lstStyle/>
          <a:p>
            <a:r>
              <a:rPr lang="en-US" sz="2400" b="1" dirty="0">
                <a:solidFill>
                  <a:schemeClr val="bg1"/>
                </a:solidFill>
                <a:latin typeface="Barlow SemiBold" panose="00000700000000000000" pitchFamily="2" charset="0"/>
              </a:rPr>
              <a:t>Peripheral Neuropathy</a:t>
            </a:r>
            <a:br>
              <a:rPr lang="en-US" b="1" dirty="0">
                <a:solidFill>
                  <a:schemeClr val="bg1"/>
                </a:solidFill>
                <a:latin typeface="Barlow" panose="00000500000000000000" pitchFamily="2" charset="0"/>
              </a:rPr>
            </a:br>
            <a:r>
              <a:rPr lang="en-US" sz="1600" dirty="0">
                <a:solidFill>
                  <a:schemeClr val="bg1"/>
                </a:solidFill>
                <a:latin typeface="Barlow" panose="00000500000000000000" pitchFamily="2" charset="0"/>
              </a:rPr>
              <a:t>- Pathophysiology</a:t>
            </a:r>
            <a:br>
              <a:rPr lang="en-US" sz="1600" dirty="0">
                <a:solidFill>
                  <a:schemeClr val="bg1"/>
                </a:solidFill>
                <a:latin typeface="Barlow" panose="00000500000000000000" pitchFamily="2" charset="0"/>
              </a:rPr>
            </a:br>
            <a:r>
              <a:rPr lang="en-US" sz="1600" dirty="0">
                <a:solidFill>
                  <a:schemeClr val="bg1"/>
                </a:solidFill>
                <a:latin typeface="Barlow" panose="00000500000000000000" pitchFamily="2" charset="0"/>
              </a:rPr>
              <a:t>- Epidemiology</a:t>
            </a:r>
            <a:br>
              <a:rPr lang="en-US" sz="1600" dirty="0">
                <a:solidFill>
                  <a:schemeClr val="bg1"/>
                </a:solidFill>
                <a:latin typeface="Barlow" panose="00000500000000000000" pitchFamily="2" charset="0"/>
              </a:rPr>
            </a:br>
            <a:r>
              <a:rPr lang="en-US" sz="1600" dirty="0">
                <a:solidFill>
                  <a:schemeClr val="bg1"/>
                </a:solidFill>
                <a:latin typeface="Barlow" panose="00000500000000000000" pitchFamily="2" charset="0"/>
              </a:rPr>
              <a:t>- Clinical findings</a:t>
            </a:r>
            <a:br>
              <a:rPr lang="en-US" sz="1600" dirty="0">
                <a:solidFill>
                  <a:schemeClr val="bg1"/>
                </a:solidFill>
                <a:latin typeface="Barlow" panose="00000500000000000000" pitchFamily="2" charset="0"/>
              </a:rPr>
            </a:br>
            <a:r>
              <a:rPr lang="en-US" sz="1600" dirty="0">
                <a:solidFill>
                  <a:schemeClr val="bg1"/>
                </a:solidFill>
                <a:latin typeface="Barlow" panose="00000500000000000000" pitchFamily="2" charset="0"/>
              </a:rPr>
              <a:t>- Implications of delayed detection</a:t>
            </a:r>
          </a:p>
        </p:txBody>
      </p:sp>
    </p:spTree>
    <p:extLst>
      <p:ext uri="{BB962C8B-B14F-4D97-AF65-F5344CB8AC3E}">
        <p14:creationId xmlns:p14="http://schemas.microsoft.com/office/powerpoint/2010/main" val="39584954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6172B-5389-7831-A8D2-0AF49E7DF382}"/>
              </a:ext>
            </a:extLst>
          </p:cNvPr>
          <p:cNvSpPr>
            <a:spLocks noGrp="1"/>
          </p:cNvSpPr>
          <p:nvPr>
            <p:ph type="title"/>
          </p:nvPr>
        </p:nvSpPr>
        <p:spPr>
          <a:xfrm>
            <a:off x="318614" y="340423"/>
            <a:ext cx="8373979" cy="407504"/>
          </a:xfrm>
          <a:prstGeom prst="rect">
            <a:avLst/>
          </a:prstGeom>
        </p:spPr>
        <p:txBody>
          <a:bodyPr/>
          <a:lstStyle/>
          <a:p>
            <a:r>
              <a:rPr lang="en-US" sz="2800">
                <a:solidFill>
                  <a:schemeClr val="tx1"/>
                </a:solidFill>
              </a:rPr>
              <a:t>Patient Assessment Framework</a:t>
            </a:r>
          </a:p>
        </p:txBody>
      </p:sp>
      <p:pic>
        <p:nvPicPr>
          <p:cNvPr id="6" name="Picture 5" descr="Graphical user interface, text, application&#10;&#10;Description automatically generated">
            <a:extLst>
              <a:ext uri="{FF2B5EF4-FFF2-40B4-BE49-F238E27FC236}">
                <a16:creationId xmlns:a16="http://schemas.microsoft.com/office/drawing/2014/main" id="{60746B55-57F8-FCB9-85AE-B5A85184CF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5888" y="269506"/>
            <a:ext cx="2876705" cy="914400"/>
          </a:xfrm>
          <a:prstGeom prst="rect">
            <a:avLst/>
          </a:prstGeom>
          <a:ln>
            <a:solidFill>
              <a:schemeClr val="tx1"/>
            </a:solidFill>
          </a:ln>
        </p:spPr>
      </p:pic>
      <p:pic>
        <p:nvPicPr>
          <p:cNvPr id="8" name="Picture 7" descr="Table&#10;&#10;Description automatically generated with medium confidence">
            <a:extLst>
              <a:ext uri="{FF2B5EF4-FFF2-40B4-BE49-F238E27FC236}">
                <a16:creationId xmlns:a16="http://schemas.microsoft.com/office/drawing/2014/main" id="{8FC635A2-25E5-3E49-DE6C-12C56DA634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1403958"/>
            <a:ext cx="2926080" cy="1071824"/>
          </a:xfrm>
          <a:prstGeom prst="rect">
            <a:avLst/>
          </a:prstGeom>
        </p:spPr>
      </p:pic>
      <p:cxnSp>
        <p:nvCxnSpPr>
          <p:cNvPr id="12" name="Straight Arrow Connector 11">
            <a:extLst>
              <a:ext uri="{FF2B5EF4-FFF2-40B4-BE49-F238E27FC236}">
                <a16:creationId xmlns:a16="http://schemas.microsoft.com/office/drawing/2014/main" id="{8C86A1E3-0F0C-0745-4AC3-61532C3B1C62}"/>
              </a:ext>
            </a:extLst>
          </p:cNvPr>
          <p:cNvCxnSpPr>
            <a:cxnSpLocks/>
            <a:endCxn id="16" idx="1"/>
          </p:cNvCxnSpPr>
          <p:nvPr/>
        </p:nvCxnSpPr>
        <p:spPr>
          <a:xfrm flipV="1">
            <a:off x="1632414" y="1953024"/>
            <a:ext cx="469392" cy="2012"/>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5" name="Picture 14" descr="Text&#10;&#10;Description automatically generated">
            <a:extLst>
              <a:ext uri="{FF2B5EF4-FFF2-40B4-BE49-F238E27FC236}">
                <a16:creationId xmlns:a16="http://schemas.microsoft.com/office/drawing/2014/main" id="{4F928006-A49B-7C23-7A09-6BF9AB036B74}"/>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791200" y="2566292"/>
            <a:ext cx="2926080" cy="1920240"/>
          </a:xfrm>
          <a:prstGeom prst="rect">
            <a:avLst/>
          </a:prstGeom>
        </p:spPr>
      </p:pic>
      <p:sp>
        <p:nvSpPr>
          <p:cNvPr id="16" name="Rectangle 15">
            <a:extLst>
              <a:ext uri="{FF2B5EF4-FFF2-40B4-BE49-F238E27FC236}">
                <a16:creationId xmlns:a16="http://schemas.microsoft.com/office/drawing/2014/main" id="{06DE0D3A-249C-46F9-07BA-7D74E76B1BBE}"/>
              </a:ext>
            </a:extLst>
          </p:cNvPr>
          <p:cNvSpPr/>
          <p:nvPr/>
        </p:nvSpPr>
        <p:spPr>
          <a:xfrm>
            <a:off x="2101806" y="1618755"/>
            <a:ext cx="1444752" cy="668538"/>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a:solidFill>
                  <a:schemeClr val="bg1"/>
                </a:solidFill>
              </a:rPr>
              <a:t>Clinical Evaluation (H&amp;P)</a:t>
            </a:r>
          </a:p>
        </p:txBody>
      </p:sp>
      <p:sp>
        <p:nvSpPr>
          <p:cNvPr id="17" name="Rectangle 16">
            <a:extLst>
              <a:ext uri="{FF2B5EF4-FFF2-40B4-BE49-F238E27FC236}">
                <a16:creationId xmlns:a16="http://schemas.microsoft.com/office/drawing/2014/main" id="{5B8BE376-2E29-1724-B086-6ECF1B00CBF7}"/>
              </a:ext>
            </a:extLst>
          </p:cNvPr>
          <p:cNvSpPr/>
          <p:nvPr/>
        </p:nvSpPr>
        <p:spPr>
          <a:xfrm>
            <a:off x="287141" y="986342"/>
            <a:ext cx="2058494" cy="66853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a:solidFill>
                  <a:schemeClr val="tx1"/>
                </a:solidFill>
              </a:rPr>
              <a:t>Positive </a:t>
            </a:r>
            <a:r>
              <a:rPr lang="en-US" sz="1400" err="1">
                <a:solidFill>
                  <a:schemeClr val="tx1"/>
                </a:solidFill>
              </a:rPr>
              <a:t>DPNCheck</a:t>
            </a:r>
            <a:r>
              <a:rPr lang="en-US" sz="1400">
                <a:solidFill>
                  <a:schemeClr val="tx1"/>
                </a:solidFill>
              </a:rPr>
              <a:t> Screening Test</a:t>
            </a:r>
          </a:p>
        </p:txBody>
      </p:sp>
      <p:sp>
        <p:nvSpPr>
          <p:cNvPr id="18" name="Rectangle 17">
            <a:extLst>
              <a:ext uri="{FF2B5EF4-FFF2-40B4-BE49-F238E27FC236}">
                <a16:creationId xmlns:a16="http://schemas.microsoft.com/office/drawing/2014/main" id="{AAE7899B-3AB5-FD91-7A42-31E68D57402F}"/>
              </a:ext>
            </a:extLst>
          </p:cNvPr>
          <p:cNvSpPr/>
          <p:nvPr/>
        </p:nvSpPr>
        <p:spPr>
          <a:xfrm>
            <a:off x="2105002" y="2625743"/>
            <a:ext cx="1444752" cy="668538"/>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a:solidFill>
                  <a:schemeClr val="bg1"/>
                </a:solidFill>
              </a:rPr>
              <a:t>Atypical Peripheral Neuropathy?</a:t>
            </a:r>
          </a:p>
          <a:p>
            <a:pPr algn="ctr"/>
            <a:r>
              <a:rPr lang="en-US" sz="1000" i="1">
                <a:solidFill>
                  <a:schemeClr val="bg1"/>
                </a:solidFill>
              </a:rPr>
              <a:t>(see Table 1)</a:t>
            </a:r>
          </a:p>
        </p:txBody>
      </p:sp>
      <p:sp>
        <p:nvSpPr>
          <p:cNvPr id="19" name="Rectangle 18">
            <a:extLst>
              <a:ext uri="{FF2B5EF4-FFF2-40B4-BE49-F238E27FC236}">
                <a16:creationId xmlns:a16="http://schemas.microsoft.com/office/drawing/2014/main" id="{43044262-48F0-8EC9-0FC6-B746EA23263D}"/>
              </a:ext>
            </a:extLst>
          </p:cNvPr>
          <p:cNvSpPr/>
          <p:nvPr/>
        </p:nvSpPr>
        <p:spPr>
          <a:xfrm>
            <a:off x="3866672" y="2625743"/>
            <a:ext cx="1444752" cy="668538"/>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a:solidFill>
                  <a:schemeClr val="bg1"/>
                </a:solidFill>
                <a:latin typeface="Source Sans Pro" panose="020B0503030403020204" pitchFamily="34" charset="0"/>
                <a:ea typeface="Source Sans Pro" panose="020B0503030403020204" pitchFamily="34" charset="0"/>
              </a:rPr>
              <a:t>Determine Peripheral Neuropathy Etiology</a:t>
            </a:r>
          </a:p>
          <a:p>
            <a:pPr algn="ctr"/>
            <a:r>
              <a:rPr lang="en-US" sz="1000" i="1">
                <a:solidFill>
                  <a:schemeClr val="bg1"/>
                </a:solidFill>
                <a:latin typeface="Source Sans Pro" panose="020B0503030403020204" pitchFamily="34" charset="0"/>
                <a:ea typeface="Source Sans Pro" panose="020B0503030403020204" pitchFamily="34" charset="0"/>
              </a:rPr>
              <a:t>(see Table 2 &amp; next slide)</a:t>
            </a:r>
          </a:p>
        </p:txBody>
      </p:sp>
      <p:cxnSp>
        <p:nvCxnSpPr>
          <p:cNvPr id="21" name="Straight Arrow Connector 20">
            <a:extLst>
              <a:ext uri="{FF2B5EF4-FFF2-40B4-BE49-F238E27FC236}">
                <a16:creationId xmlns:a16="http://schemas.microsoft.com/office/drawing/2014/main" id="{FCAD34D4-8A5A-6A37-95E7-356D1AB261AF}"/>
              </a:ext>
            </a:extLst>
          </p:cNvPr>
          <p:cNvCxnSpPr>
            <a:cxnSpLocks/>
          </p:cNvCxnSpPr>
          <p:nvPr/>
        </p:nvCxnSpPr>
        <p:spPr>
          <a:xfrm>
            <a:off x="2793850" y="2287293"/>
            <a:ext cx="0" cy="324999"/>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026CB141-40C8-E442-30D8-5370187E44F7}"/>
              </a:ext>
            </a:extLst>
          </p:cNvPr>
          <p:cNvCxnSpPr>
            <a:cxnSpLocks/>
          </p:cNvCxnSpPr>
          <p:nvPr/>
        </p:nvCxnSpPr>
        <p:spPr>
          <a:xfrm>
            <a:off x="4519018" y="3294281"/>
            <a:ext cx="0" cy="324999"/>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390CEC8D-EE2F-1542-A78C-D87AD7897A5A}"/>
              </a:ext>
            </a:extLst>
          </p:cNvPr>
          <p:cNvCxnSpPr>
            <a:cxnSpLocks/>
            <a:stCxn id="18" idx="3"/>
          </p:cNvCxnSpPr>
          <p:nvPr/>
        </p:nvCxnSpPr>
        <p:spPr>
          <a:xfrm>
            <a:off x="3549754" y="2960012"/>
            <a:ext cx="316918" cy="0"/>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6" name="Rectangle 25">
            <a:extLst>
              <a:ext uri="{FF2B5EF4-FFF2-40B4-BE49-F238E27FC236}">
                <a16:creationId xmlns:a16="http://schemas.microsoft.com/office/drawing/2014/main" id="{401438D6-9D04-E590-ED91-98F3E27734B8}"/>
              </a:ext>
            </a:extLst>
          </p:cNvPr>
          <p:cNvSpPr/>
          <p:nvPr/>
        </p:nvSpPr>
        <p:spPr>
          <a:xfrm>
            <a:off x="2101806" y="3619280"/>
            <a:ext cx="1444752" cy="668538"/>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a:solidFill>
                  <a:schemeClr val="bg1"/>
                </a:solidFill>
              </a:rPr>
              <a:t>Consider Specialist Referral</a:t>
            </a:r>
          </a:p>
        </p:txBody>
      </p:sp>
      <p:cxnSp>
        <p:nvCxnSpPr>
          <p:cNvPr id="29" name="Straight Arrow Connector 28">
            <a:extLst>
              <a:ext uri="{FF2B5EF4-FFF2-40B4-BE49-F238E27FC236}">
                <a16:creationId xmlns:a16="http://schemas.microsoft.com/office/drawing/2014/main" id="{EA74AEA1-F598-F3C3-7ECC-1401CE9A5C96}"/>
              </a:ext>
            </a:extLst>
          </p:cNvPr>
          <p:cNvCxnSpPr>
            <a:cxnSpLocks/>
          </p:cNvCxnSpPr>
          <p:nvPr/>
        </p:nvCxnSpPr>
        <p:spPr>
          <a:xfrm>
            <a:off x="2790728" y="3294281"/>
            <a:ext cx="0" cy="324999"/>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30" name="Rectangle 29">
            <a:extLst>
              <a:ext uri="{FF2B5EF4-FFF2-40B4-BE49-F238E27FC236}">
                <a16:creationId xmlns:a16="http://schemas.microsoft.com/office/drawing/2014/main" id="{230A2676-2AA6-9044-CC94-27D985F482B5}"/>
              </a:ext>
            </a:extLst>
          </p:cNvPr>
          <p:cNvSpPr/>
          <p:nvPr/>
        </p:nvSpPr>
        <p:spPr>
          <a:xfrm>
            <a:off x="3866672" y="3616331"/>
            <a:ext cx="1444752" cy="668538"/>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a:solidFill>
                  <a:schemeClr val="bg1"/>
                </a:solidFill>
              </a:rPr>
              <a:t>Treatment &amp; Management Plan</a:t>
            </a:r>
          </a:p>
        </p:txBody>
      </p:sp>
      <p:sp>
        <p:nvSpPr>
          <p:cNvPr id="31" name="TextBox 30">
            <a:extLst>
              <a:ext uri="{FF2B5EF4-FFF2-40B4-BE49-F238E27FC236}">
                <a16:creationId xmlns:a16="http://schemas.microsoft.com/office/drawing/2014/main" id="{46858D52-11C5-C365-4137-1823E46445E3}"/>
              </a:ext>
            </a:extLst>
          </p:cNvPr>
          <p:cNvSpPr txBox="1"/>
          <p:nvPr/>
        </p:nvSpPr>
        <p:spPr>
          <a:xfrm>
            <a:off x="3539737" y="2749441"/>
            <a:ext cx="336952" cy="246221"/>
          </a:xfrm>
          <a:prstGeom prst="rect">
            <a:avLst/>
          </a:prstGeom>
          <a:noFill/>
        </p:spPr>
        <p:txBody>
          <a:bodyPr wrap="none" rtlCol="0">
            <a:spAutoFit/>
          </a:bodyPr>
          <a:lstStyle/>
          <a:p>
            <a:r>
              <a:rPr lang="en-US" sz="1000"/>
              <a:t>No</a:t>
            </a:r>
          </a:p>
        </p:txBody>
      </p:sp>
      <p:sp>
        <p:nvSpPr>
          <p:cNvPr id="32" name="TextBox 31">
            <a:extLst>
              <a:ext uri="{FF2B5EF4-FFF2-40B4-BE49-F238E27FC236}">
                <a16:creationId xmlns:a16="http://schemas.microsoft.com/office/drawing/2014/main" id="{94621A51-1338-7F16-7138-76B5C9884FC7}"/>
              </a:ext>
            </a:extLst>
          </p:cNvPr>
          <p:cNvSpPr txBox="1"/>
          <p:nvPr/>
        </p:nvSpPr>
        <p:spPr>
          <a:xfrm>
            <a:off x="2762551" y="3333669"/>
            <a:ext cx="364202" cy="246221"/>
          </a:xfrm>
          <a:prstGeom prst="rect">
            <a:avLst/>
          </a:prstGeom>
          <a:noFill/>
        </p:spPr>
        <p:txBody>
          <a:bodyPr wrap="none" rtlCol="0">
            <a:spAutoFit/>
          </a:bodyPr>
          <a:lstStyle/>
          <a:p>
            <a:r>
              <a:rPr lang="en-US" sz="1000"/>
              <a:t>Yes</a:t>
            </a:r>
          </a:p>
        </p:txBody>
      </p:sp>
      <p:sp>
        <p:nvSpPr>
          <p:cNvPr id="33" name="TextBox 8">
            <a:extLst>
              <a:ext uri="{FF2B5EF4-FFF2-40B4-BE49-F238E27FC236}">
                <a16:creationId xmlns:a16="http://schemas.microsoft.com/office/drawing/2014/main" id="{9F2EEAFF-22D8-338F-181E-57078789FF6A}"/>
              </a:ext>
            </a:extLst>
          </p:cNvPr>
          <p:cNvSpPr txBox="1">
            <a:spLocks noChangeArrowheads="1"/>
          </p:cNvSpPr>
          <p:nvPr/>
        </p:nvSpPr>
        <p:spPr bwMode="auto">
          <a:xfrm>
            <a:off x="1867110" y="4843545"/>
            <a:ext cx="3552022" cy="215444"/>
          </a:xfrm>
          <a:prstGeom prst="rect">
            <a:avLst/>
          </a:prstGeom>
          <a:noFill/>
          <a:ln w="6350">
            <a:noFill/>
            <a:miter lim="800000"/>
            <a:headEnd/>
            <a:tailEnd/>
            <a:extLst>
              <a:ext uri="{C807C97D-BFC1-408E-A445-0C87EB9F89A2}">
                <ask:lineSketchStyleProps xmlns:ask="http://schemas.microsoft.com/office/drawing/2018/sketchyshapes" sd="1219033472">
                  <a:custGeom>
                    <a:avLst/>
                    <a:gdLst>
                      <a:gd name="connsiteX0" fmla="*/ 0 w 1404489"/>
                      <a:gd name="connsiteY0" fmla="*/ 0 h 261610"/>
                      <a:gd name="connsiteX1" fmla="*/ 454118 w 1404489"/>
                      <a:gd name="connsiteY1" fmla="*/ 0 h 261610"/>
                      <a:gd name="connsiteX2" fmla="*/ 880146 w 1404489"/>
                      <a:gd name="connsiteY2" fmla="*/ 0 h 261610"/>
                      <a:gd name="connsiteX3" fmla="*/ 1404489 w 1404489"/>
                      <a:gd name="connsiteY3" fmla="*/ 0 h 261610"/>
                      <a:gd name="connsiteX4" fmla="*/ 1404489 w 1404489"/>
                      <a:gd name="connsiteY4" fmla="*/ 261610 h 261610"/>
                      <a:gd name="connsiteX5" fmla="*/ 964416 w 1404489"/>
                      <a:gd name="connsiteY5" fmla="*/ 261610 h 261610"/>
                      <a:gd name="connsiteX6" fmla="*/ 468163 w 1404489"/>
                      <a:gd name="connsiteY6" fmla="*/ 261610 h 261610"/>
                      <a:gd name="connsiteX7" fmla="*/ 0 w 1404489"/>
                      <a:gd name="connsiteY7" fmla="*/ 261610 h 261610"/>
                      <a:gd name="connsiteX8" fmla="*/ 0 w 1404489"/>
                      <a:gd name="connsiteY8" fmla="*/ 0 h 261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4489" h="261610" extrusionOk="0">
                        <a:moveTo>
                          <a:pt x="0" y="0"/>
                        </a:moveTo>
                        <a:cubicBezTo>
                          <a:pt x="186517" y="11214"/>
                          <a:pt x="357112" y="-2566"/>
                          <a:pt x="454118" y="0"/>
                        </a:cubicBezTo>
                        <a:cubicBezTo>
                          <a:pt x="551124" y="2566"/>
                          <a:pt x="672061" y="-21049"/>
                          <a:pt x="880146" y="0"/>
                        </a:cubicBezTo>
                        <a:cubicBezTo>
                          <a:pt x="1088231" y="21049"/>
                          <a:pt x="1290771" y="23016"/>
                          <a:pt x="1404489" y="0"/>
                        </a:cubicBezTo>
                        <a:cubicBezTo>
                          <a:pt x="1401445" y="105995"/>
                          <a:pt x="1391651" y="141321"/>
                          <a:pt x="1404489" y="261610"/>
                        </a:cubicBezTo>
                        <a:cubicBezTo>
                          <a:pt x="1278215" y="244727"/>
                          <a:pt x="1105046" y="268231"/>
                          <a:pt x="964416" y="261610"/>
                        </a:cubicBezTo>
                        <a:cubicBezTo>
                          <a:pt x="823786" y="254989"/>
                          <a:pt x="571017" y="260850"/>
                          <a:pt x="468163" y="261610"/>
                        </a:cubicBezTo>
                        <a:cubicBezTo>
                          <a:pt x="365309" y="262370"/>
                          <a:pt x="175074" y="272868"/>
                          <a:pt x="0" y="261610"/>
                        </a:cubicBezTo>
                        <a:cubicBezTo>
                          <a:pt x="-9527" y="188235"/>
                          <a:pt x="-2184" y="84497"/>
                          <a:pt x="0" y="0"/>
                        </a:cubicBezTo>
                        <a:close/>
                      </a:path>
                    </a:pathLst>
                  </a:custGeom>
                  <ask:type>
                    <ask:lineSketchNone/>
                  </ask:type>
                </ask:lineSketchStyleProps>
              </a:ext>
            </a:extLst>
          </a:ln>
        </p:spPr>
        <p:txBody>
          <a:bodyPr wrap="square">
            <a:spAutoFit/>
          </a:bodyPr>
          <a:lstStyle>
            <a:defPPr>
              <a:defRPr lang="en-US"/>
            </a:defPPr>
            <a:lvl1pPr algn="l" defTabSz="3429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342900" algn="l" defTabSz="3429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685800" algn="l" defTabSz="3429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028700" algn="l" defTabSz="3429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371600" algn="l" defTabSz="3429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1714500" algn="l" defTabSz="6858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057400" algn="l" defTabSz="6858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2400300" algn="l" defTabSz="6858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2743200" algn="l" defTabSz="6858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r>
              <a:rPr lang="en-US" altLang="en-US" sz="800">
                <a:latin typeface="Barlow" panose="00000500000000000000" pitchFamily="2" charset="0"/>
                <a:ea typeface="Source Sans Pro" panose="020B0503030403020204" pitchFamily="34" charset="0"/>
              </a:rPr>
              <a:t>References: Watson and Dyck. Mayo Clin Proc, 2015.</a:t>
            </a:r>
          </a:p>
        </p:txBody>
      </p:sp>
      <p:grpSp>
        <p:nvGrpSpPr>
          <p:cNvPr id="4" name="Group 3">
            <a:extLst>
              <a:ext uri="{FF2B5EF4-FFF2-40B4-BE49-F238E27FC236}">
                <a16:creationId xmlns:a16="http://schemas.microsoft.com/office/drawing/2014/main" id="{4BECF46F-180B-5905-903B-C49BFB082D07}"/>
              </a:ext>
            </a:extLst>
          </p:cNvPr>
          <p:cNvGrpSpPr>
            <a:grpSpLocks noChangeAspect="1"/>
          </p:cNvGrpSpPr>
          <p:nvPr/>
        </p:nvGrpSpPr>
        <p:grpSpPr>
          <a:xfrm>
            <a:off x="530492" y="1587263"/>
            <a:ext cx="967771" cy="959671"/>
            <a:chOff x="8074281" y="1830643"/>
            <a:chExt cx="1146952" cy="1137351"/>
          </a:xfrm>
        </p:grpSpPr>
        <p:pic>
          <p:nvPicPr>
            <p:cNvPr id="7" name="Picture 6" descr="A picture containing indoor, hand, toothbrush, cellphone&#10;&#10;Description automatically generated">
              <a:extLst>
                <a:ext uri="{FF2B5EF4-FFF2-40B4-BE49-F238E27FC236}">
                  <a16:creationId xmlns:a16="http://schemas.microsoft.com/office/drawing/2014/main" id="{DAAF7036-C56B-47CE-B481-52CBCF212B74}"/>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101000"/>
                      </a14:imgEffect>
                      <a14:imgEffect>
                        <a14:brightnessContrast contrast="10000"/>
                      </a14:imgEffect>
                    </a14:imgLayer>
                  </a14:imgProps>
                </a:ext>
                <a:ext uri="{28A0092B-C50C-407E-A947-70E740481C1C}">
                  <a14:useLocalDpi xmlns:a14="http://schemas.microsoft.com/office/drawing/2010/main" val="0"/>
                </a:ext>
              </a:extLst>
            </a:blip>
            <a:srcRect t="-1362"/>
            <a:stretch/>
          </p:blipFill>
          <p:spPr>
            <a:xfrm rot="18000000" flipH="1">
              <a:off x="8079081" y="1825843"/>
              <a:ext cx="1137351" cy="1146952"/>
            </a:xfrm>
            <a:prstGeom prst="flowChartConnector">
              <a:avLst/>
            </a:prstGeom>
            <a:ln>
              <a:solidFill>
                <a:schemeClr val="bg1">
                  <a:lumMod val="75000"/>
                </a:schemeClr>
              </a:solidFill>
            </a:ln>
          </p:spPr>
        </p:pic>
        <p:pic>
          <p:nvPicPr>
            <p:cNvPr id="10" name="Picture 9">
              <a:extLst>
                <a:ext uri="{FF2B5EF4-FFF2-40B4-BE49-F238E27FC236}">
                  <a16:creationId xmlns:a16="http://schemas.microsoft.com/office/drawing/2014/main" id="{B58EE529-7262-D579-22B7-6F69FD3E86F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19403936">
              <a:off x="8477973" y="2245789"/>
              <a:ext cx="371263" cy="254322"/>
            </a:xfrm>
            <a:prstGeom prst="rect">
              <a:avLst/>
            </a:prstGeom>
            <a:ln>
              <a:noFill/>
            </a:ln>
          </p:spPr>
        </p:pic>
        <p:sp>
          <p:nvSpPr>
            <p:cNvPr id="11" name="Rectangle: Rounded Corners 43">
              <a:extLst>
                <a:ext uri="{FF2B5EF4-FFF2-40B4-BE49-F238E27FC236}">
                  <a16:creationId xmlns:a16="http://schemas.microsoft.com/office/drawing/2014/main" id="{E4F683A0-81B1-BB11-2693-A0A9C5219158}"/>
                </a:ext>
              </a:extLst>
            </p:cNvPr>
            <p:cNvSpPr/>
            <p:nvPr/>
          </p:nvSpPr>
          <p:spPr>
            <a:xfrm rot="19278800">
              <a:off x="8660435" y="2121987"/>
              <a:ext cx="56141" cy="78703"/>
            </a:xfrm>
            <a:prstGeom prst="roundRect">
              <a:avLst/>
            </a:prstGeom>
            <a:solidFill>
              <a:srgbClr val="33CCCC"/>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 b="1">
                  <a:solidFill>
                    <a:sysClr val="windowText" lastClr="000000"/>
                  </a:solidFill>
                </a:rPr>
                <a:t>R</a:t>
              </a:r>
              <a:endParaRPr lang="en-US" sz="788" b="1">
                <a:solidFill>
                  <a:sysClr val="windowText" lastClr="000000"/>
                </a:solidFill>
              </a:endParaRPr>
            </a:p>
          </p:txBody>
        </p:sp>
      </p:grpSp>
    </p:spTree>
    <p:extLst>
      <p:ext uri="{BB962C8B-B14F-4D97-AF65-F5344CB8AC3E}">
        <p14:creationId xmlns:p14="http://schemas.microsoft.com/office/powerpoint/2010/main" val="30950516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C359D328-3BDA-144E-A220-72F9A59DAA17}"/>
              </a:ext>
            </a:extLst>
          </p:cNvPr>
          <p:cNvSpPr>
            <a:spLocks noGrp="1"/>
          </p:cNvSpPr>
          <p:nvPr>
            <p:ph type="title" idx="4294967295"/>
          </p:nvPr>
        </p:nvSpPr>
        <p:spPr>
          <a:xfrm>
            <a:off x="364120" y="265855"/>
            <a:ext cx="8374062" cy="407987"/>
          </a:xfrm>
          <a:prstGeom prst="rect">
            <a:avLst/>
          </a:prstGeom>
        </p:spPr>
        <p:txBody>
          <a:bodyPr/>
          <a:lstStyle/>
          <a:p>
            <a:r>
              <a:rPr lang="en-US" altLang="en-US" sz="2000">
                <a:latin typeface="Barlow SemiBold" panose="00000700000000000000" pitchFamily="2" charset="0"/>
              </a:rPr>
              <a:t>Peripheral neuropathy treatment and management</a:t>
            </a:r>
          </a:p>
        </p:txBody>
      </p:sp>
      <p:sp>
        <p:nvSpPr>
          <p:cNvPr id="5" name="Rectangle 4">
            <a:extLst>
              <a:ext uri="{FF2B5EF4-FFF2-40B4-BE49-F238E27FC236}">
                <a16:creationId xmlns:a16="http://schemas.microsoft.com/office/drawing/2014/main" id="{C6F1B348-2927-8417-966C-9D0A24A06660}"/>
              </a:ext>
            </a:extLst>
          </p:cNvPr>
          <p:cNvSpPr/>
          <p:nvPr/>
        </p:nvSpPr>
        <p:spPr>
          <a:xfrm>
            <a:off x="457200" y="1093451"/>
            <a:ext cx="1188720" cy="457200"/>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a:solidFill>
                  <a:schemeClr val="bg1"/>
                </a:solidFill>
              </a:rPr>
              <a:t>Patient education</a:t>
            </a:r>
          </a:p>
        </p:txBody>
      </p:sp>
      <p:cxnSp>
        <p:nvCxnSpPr>
          <p:cNvPr id="7" name="Straight Arrow Connector 6">
            <a:extLst>
              <a:ext uri="{FF2B5EF4-FFF2-40B4-BE49-F238E27FC236}">
                <a16:creationId xmlns:a16="http://schemas.microsoft.com/office/drawing/2014/main" id="{F5861ABD-1F43-9651-DC1F-852080AAE2A7}"/>
              </a:ext>
            </a:extLst>
          </p:cNvPr>
          <p:cNvCxnSpPr>
            <a:cxnSpLocks/>
          </p:cNvCxnSpPr>
          <p:nvPr/>
        </p:nvCxnSpPr>
        <p:spPr>
          <a:xfrm>
            <a:off x="1673736" y="2676527"/>
            <a:ext cx="202122" cy="0"/>
          </a:xfrm>
          <a:prstGeom prst="straightConnector1">
            <a:avLst/>
          </a:prstGeom>
          <a:ln w="12700">
            <a:solidFill>
              <a:schemeClr val="tx1"/>
            </a:solidFill>
            <a:prstDash val="sysDash"/>
            <a:tailEnd type="triangle"/>
          </a:ln>
          <a:effectLst/>
        </p:spPr>
        <p:style>
          <a:lnRef idx="2">
            <a:schemeClr val="accent1"/>
          </a:lnRef>
          <a:fillRef idx="0">
            <a:schemeClr val="accent1"/>
          </a:fillRef>
          <a:effectRef idx="1">
            <a:schemeClr val="accent1"/>
          </a:effectRef>
          <a:fontRef idx="minor">
            <a:schemeClr val="tx1"/>
          </a:fontRef>
        </p:style>
      </p:cxnSp>
      <p:sp>
        <p:nvSpPr>
          <p:cNvPr id="8" name="Rectangle 7">
            <a:extLst>
              <a:ext uri="{FF2B5EF4-FFF2-40B4-BE49-F238E27FC236}">
                <a16:creationId xmlns:a16="http://schemas.microsoft.com/office/drawing/2014/main" id="{06031E06-8BE3-C7E6-5511-7FAE2C773479}"/>
              </a:ext>
            </a:extLst>
          </p:cNvPr>
          <p:cNvSpPr/>
          <p:nvPr/>
        </p:nvSpPr>
        <p:spPr>
          <a:xfrm>
            <a:off x="457200" y="1765610"/>
            <a:ext cx="1188720" cy="457200"/>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a:solidFill>
                  <a:schemeClr val="bg1"/>
                </a:solidFill>
              </a:rPr>
              <a:t>Treat underlying disease (etiology)</a:t>
            </a:r>
          </a:p>
        </p:txBody>
      </p:sp>
      <p:sp>
        <p:nvSpPr>
          <p:cNvPr id="9" name="Rectangle 8">
            <a:extLst>
              <a:ext uri="{FF2B5EF4-FFF2-40B4-BE49-F238E27FC236}">
                <a16:creationId xmlns:a16="http://schemas.microsoft.com/office/drawing/2014/main" id="{C6B86A68-6865-62FE-1993-8942A0B1D545}"/>
              </a:ext>
            </a:extLst>
          </p:cNvPr>
          <p:cNvSpPr/>
          <p:nvPr/>
        </p:nvSpPr>
        <p:spPr>
          <a:xfrm>
            <a:off x="457200" y="2437769"/>
            <a:ext cx="1188720" cy="457200"/>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a:solidFill>
                  <a:schemeClr val="bg1"/>
                </a:solidFill>
              </a:rPr>
              <a:t>Treat symptoms</a:t>
            </a:r>
          </a:p>
        </p:txBody>
      </p:sp>
      <p:sp>
        <p:nvSpPr>
          <p:cNvPr id="10" name="Rectangle 9">
            <a:extLst>
              <a:ext uri="{FF2B5EF4-FFF2-40B4-BE49-F238E27FC236}">
                <a16:creationId xmlns:a16="http://schemas.microsoft.com/office/drawing/2014/main" id="{D6E87F35-2FF7-6FED-E76A-90169DA721D5}"/>
              </a:ext>
            </a:extLst>
          </p:cNvPr>
          <p:cNvSpPr/>
          <p:nvPr/>
        </p:nvSpPr>
        <p:spPr>
          <a:xfrm>
            <a:off x="1920679" y="2437769"/>
            <a:ext cx="1188720" cy="457200"/>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a:solidFill>
                  <a:schemeClr val="bg1"/>
                </a:solidFill>
              </a:rPr>
              <a:t>Neuropathic pain</a:t>
            </a:r>
          </a:p>
        </p:txBody>
      </p:sp>
      <p:sp>
        <p:nvSpPr>
          <p:cNvPr id="11" name="Rectangle 10">
            <a:extLst>
              <a:ext uri="{FF2B5EF4-FFF2-40B4-BE49-F238E27FC236}">
                <a16:creationId xmlns:a16="http://schemas.microsoft.com/office/drawing/2014/main" id="{9E2648AF-E54A-0473-6930-2FCEA5BC53C9}"/>
              </a:ext>
            </a:extLst>
          </p:cNvPr>
          <p:cNvSpPr/>
          <p:nvPr/>
        </p:nvSpPr>
        <p:spPr>
          <a:xfrm>
            <a:off x="3241902" y="2438933"/>
            <a:ext cx="1188720" cy="457200"/>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a:solidFill>
                  <a:schemeClr val="bg1"/>
                </a:solidFill>
              </a:rPr>
              <a:t>Poor sleep</a:t>
            </a:r>
          </a:p>
        </p:txBody>
      </p:sp>
      <p:sp>
        <p:nvSpPr>
          <p:cNvPr id="12" name="Rectangle 11">
            <a:extLst>
              <a:ext uri="{FF2B5EF4-FFF2-40B4-BE49-F238E27FC236}">
                <a16:creationId xmlns:a16="http://schemas.microsoft.com/office/drawing/2014/main" id="{5AC88E0B-1CA1-3987-8FA8-B61487842334}"/>
              </a:ext>
            </a:extLst>
          </p:cNvPr>
          <p:cNvSpPr/>
          <p:nvPr/>
        </p:nvSpPr>
        <p:spPr>
          <a:xfrm>
            <a:off x="457200" y="3109928"/>
            <a:ext cx="1188720" cy="457200"/>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a:solidFill>
                  <a:schemeClr val="bg1"/>
                </a:solidFill>
              </a:rPr>
              <a:t>Risk mitigation</a:t>
            </a:r>
          </a:p>
        </p:txBody>
      </p:sp>
      <p:sp>
        <p:nvSpPr>
          <p:cNvPr id="13" name="Rectangle 12">
            <a:extLst>
              <a:ext uri="{FF2B5EF4-FFF2-40B4-BE49-F238E27FC236}">
                <a16:creationId xmlns:a16="http://schemas.microsoft.com/office/drawing/2014/main" id="{40701636-0EF1-348B-C26F-3ACBBDCA7FCB}"/>
              </a:ext>
            </a:extLst>
          </p:cNvPr>
          <p:cNvSpPr/>
          <p:nvPr/>
        </p:nvSpPr>
        <p:spPr>
          <a:xfrm>
            <a:off x="1920679" y="3109928"/>
            <a:ext cx="1188720" cy="457200"/>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a:solidFill>
                  <a:schemeClr val="bg1"/>
                </a:solidFill>
              </a:rPr>
              <a:t>Fall prevention</a:t>
            </a:r>
          </a:p>
        </p:txBody>
      </p:sp>
      <p:sp>
        <p:nvSpPr>
          <p:cNvPr id="14" name="Rectangle 13">
            <a:extLst>
              <a:ext uri="{FF2B5EF4-FFF2-40B4-BE49-F238E27FC236}">
                <a16:creationId xmlns:a16="http://schemas.microsoft.com/office/drawing/2014/main" id="{9AF31BE4-875D-6239-A0D2-680DF4A69EB4}"/>
              </a:ext>
            </a:extLst>
          </p:cNvPr>
          <p:cNvSpPr/>
          <p:nvPr/>
        </p:nvSpPr>
        <p:spPr>
          <a:xfrm>
            <a:off x="3241902" y="3109928"/>
            <a:ext cx="1188720" cy="457200"/>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a:solidFill>
                  <a:schemeClr val="bg1"/>
                </a:solidFill>
              </a:rPr>
              <a:t>Foot care</a:t>
            </a:r>
          </a:p>
        </p:txBody>
      </p:sp>
      <p:sp>
        <p:nvSpPr>
          <p:cNvPr id="15" name="Rectangle 14">
            <a:extLst>
              <a:ext uri="{FF2B5EF4-FFF2-40B4-BE49-F238E27FC236}">
                <a16:creationId xmlns:a16="http://schemas.microsoft.com/office/drawing/2014/main" id="{8AD700AF-ABF5-42DE-B5E7-94B3DC3C7003}"/>
              </a:ext>
            </a:extLst>
          </p:cNvPr>
          <p:cNvSpPr/>
          <p:nvPr/>
        </p:nvSpPr>
        <p:spPr>
          <a:xfrm>
            <a:off x="457200" y="3782087"/>
            <a:ext cx="1188720" cy="457200"/>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a:solidFill>
                  <a:schemeClr val="bg1"/>
                </a:solidFill>
              </a:rPr>
              <a:t>Referrals</a:t>
            </a:r>
          </a:p>
        </p:txBody>
      </p:sp>
      <p:cxnSp>
        <p:nvCxnSpPr>
          <p:cNvPr id="17" name="Straight Arrow Connector 16">
            <a:extLst>
              <a:ext uri="{FF2B5EF4-FFF2-40B4-BE49-F238E27FC236}">
                <a16:creationId xmlns:a16="http://schemas.microsoft.com/office/drawing/2014/main" id="{DFA952FE-3D95-597B-7322-4BABB156E134}"/>
              </a:ext>
            </a:extLst>
          </p:cNvPr>
          <p:cNvCxnSpPr>
            <a:cxnSpLocks/>
          </p:cNvCxnSpPr>
          <p:nvPr/>
        </p:nvCxnSpPr>
        <p:spPr>
          <a:xfrm>
            <a:off x="1673736" y="3342155"/>
            <a:ext cx="202122" cy="0"/>
          </a:xfrm>
          <a:prstGeom prst="straightConnector1">
            <a:avLst/>
          </a:prstGeom>
          <a:ln w="12700">
            <a:solidFill>
              <a:schemeClr val="tx1"/>
            </a:solidFill>
            <a:prstDash val="sysDash"/>
            <a:tailEnd type="triangle"/>
          </a:ln>
          <a:effectLst/>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a16="http://schemas.microsoft.com/office/drawing/2014/main" id="{3B82EB8B-79FE-9437-5362-29C33755B28A}"/>
              </a:ext>
            </a:extLst>
          </p:cNvPr>
          <p:cNvSpPr/>
          <p:nvPr/>
        </p:nvSpPr>
        <p:spPr>
          <a:xfrm>
            <a:off x="1926881" y="3782087"/>
            <a:ext cx="1188720" cy="457200"/>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a:solidFill>
                  <a:schemeClr val="bg1"/>
                </a:solidFill>
              </a:rPr>
              <a:t>Neurology</a:t>
            </a:r>
          </a:p>
          <a:p>
            <a:pPr algn="ctr"/>
            <a:r>
              <a:rPr lang="en-US" sz="1000">
                <a:solidFill>
                  <a:schemeClr val="bg1"/>
                </a:solidFill>
              </a:rPr>
              <a:t>(atypical presentation)</a:t>
            </a:r>
          </a:p>
        </p:txBody>
      </p:sp>
      <p:sp>
        <p:nvSpPr>
          <p:cNvPr id="19" name="Rectangle 18">
            <a:extLst>
              <a:ext uri="{FF2B5EF4-FFF2-40B4-BE49-F238E27FC236}">
                <a16:creationId xmlns:a16="http://schemas.microsoft.com/office/drawing/2014/main" id="{6B037010-2FC9-2CFD-4AFF-D93B12BDD49B}"/>
              </a:ext>
            </a:extLst>
          </p:cNvPr>
          <p:cNvSpPr/>
          <p:nvPr/>
        </p:nvSpPr>
        <p:spPr>
          <a:xfrm>
            <a:off x="3241902" y="3782087"/>
            <a:ext cx="1188720" cy="457200"/>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a:solidFill>
                  <a:schemeClr val="bg1"/>
                </a:solidFill>
              </a:rPr>
              <a:t>Podiatry</a:t>
            </a:r>
          </a:p>
          <a:p>
            <a:pPr algn="ctr"/>
            <a:r>
              <a:rPr lang="en-US" sz="1000">
                <a:solidFill>
                  <a:schemeClr val="bg1"/>
                </a:solidFill>
              </a:rPr>
              <a:t>(at-risk foot)</a:t>
            </a:r>
          </a:p>
        </p:txBody>
      </p:sp>
      <p:sp>
        <p:nvSpPr>
          <p:cNvPr id="21" name="Rectangle 20">
            <a:extLst>
              <a:ext uri="{FF2B5EF4-FFF2-40B4-BE49-F238E27FC236}">
                <a16:creationId xmlns:a16="http://schemas.microsoft.com/office/drawing/2014/main" id="{2E7FE162-7B36-77EE-525B-1D76208A2C7E}"/>
              </a:ext>
            </a:extLst>
          </p:cNvPr>
          <p:cNvSpPr/>
          <p:nvPr/>
        </p:nvSpPr>
        <p:spPr>
          <a:xfrm>
            <a:off x="4556923" y="3782087"/>
            <a:ext cx="1188720" cy="457200"/>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a:solidFill>
                  <a:schemeClr val="bg1"/>
                </a:solidFill>
              </a:rPr>
              <a:t>Hematology</a:t>
            </a:r>
          </a:p>
          <a:p>
            <a:pPr algn="ctr"/>
            <a:r>
              <a:rPr lang="en-US" sz="1000">
                <a:solidFill>
                  <a:schemeClr val="bg1"/>
                </a:solidFill>
              </a:rPr>
              <a:t>(gammopathy)</a:t>
            </a:r>
          </a:p>
        </p:txBody>
      </p:sp>
      <p:cxnSp>
        <p:nvCxnSpPr>
          <p:cNvPr id="22" name="Straight Arrow Connector 21">
            <a:extLst>
              <a:ext uri="{FF2B5EF4-FFF2-40B4-BE49-F238E27FC236}">
                <a16:creationId xmlns:a16="http://schemas.microsoft.com/office/drawing/2014/main" id="{6783F390-7CE2-8D73-2791-5CFFC4F4396D}"/>
              </a:ext>
            </a:extLst>
          </p:cNvPr>
          <p:cNvCxnSpPr>
            <a:cxnSpLocks/>
          </p:cNvCxnSpPr>
          <p:nvPr/>
        </p:nvCxnSpPr>
        <p:spPr>
          <a:xfrm>
            <a:off x="1673736" y="4010687"/>
            <a:ext cx="202122" cy="0"/>
          </a:xfrm>
          <a:prstGeom prst="straightConnector1">
            <a:avLst/>
          </a:prstGeom>
          <a:ln w="12700">
            <a:solidFill>
              <a:schemeClr val="tx1"/>
            </a:solidFill>
            <a:prstDash val="sysDash"/>
            <a:tailEnd type="triangle"/>
          </a:ln>
          <a:effectLst/>
        </p:spPr>
        <p:style>
          <a:lnRef idx="2">
            <a:schemeClr val="accent1"/>
          </a:lnRef>
          <a:fillRef idx="0">
            <a:schemeClr val="accent1"/>
          </a:fillRef>
          <a:effectRef idx="1">
            <a:schemeClr val="accent1"/>
          </a:effectRef>
          <a:fontRef idx="minor">
            <a:schemeClr val="tx1"/>
          </a:fontRef>
        </p:style>
      </p:cxnSp>
      <p:sp>
        <p:nvSpPr>
          <p:cNvPr id="24" name="TextBox 8">
            <a:extLst>
              <a:ext uri="{FF2B5EF4-FFF2-40B4-BE49-F238E27FC236}">
                <a16:creationId xmlns:a16="http://schemas.microsoft.com/office/drawing/2014/main" id="{C65579DB-934C-52F3-61ED-A5234F58B5D6}"/>
              </a:ext>
            </a:extLst>
          </p:cNvPr>
          <p:cNvSpPr txBox="1">
            <a:spLocks noChangeArrowheads="1"/>
          </p:cNvSpPr>
          <p:nvPr/>
        </p:nvSpPr>
        <p:spPr bwMode="auto">
          <a:xfrm>
            <a:off x="0" y="4879660"/>
            <a:ext cx="6932141" cy="215444"/>
          </a:xfrm>
          <a:prstGeom prst="rect">
            <a:avLst/>
          </a:prstGeom>
          <a:noFill/>
          <a:ln w="6350">
            <a:noFill/>
            <a:miter lim="800000"/>
            <a:headEnd/>
            <a:tailEnd/>
            <a:extLst>
              <a:ext uri="{C807C97D-BFC1-408E-A445-0C87EB9F89A2}">
                <ask:lineSketchStyleProps xmlns:ask="http://schemas.microsoft.com/office/drawing/2018/sketchyshapes" sd="1219033472">
                  <a:custGeom>
                    <a:avLst/>
                    <a:gdLst>
                      <a:gd name="connsiteX0" fmla="*/ 0 w 1404489"/>
                      <a:gd name="connsiteY0" fmla="*/ 0 h 261610"/>
                      <a:gd name="connsiteX1" fmla="*/ 454118 w 1404489"/>
                      <a:gd name="connsiteY1" fmla="*/ 0 h 261610"/>
                      <a:gd name="connsiteX2" fmla="*/ 880146 w 1404489"/>
                      <a:gd name="connsiteY2" fmla="*/ 0 h 261610"/>
                      <a:gd name="connsiteX3" fmla="*/ 1404489 w 1404489"/>
                      <a:gd name="connsiteY3" fmla="*/ 0 h 261610"/>
                      <a:gd name="connsiteX4" fmla="*/ 1404489 w 1404489"/>
                      <a:gd name="connsiteY4" fmla="*/ 261610 h 261610"/>
                      <a:gd name="connsiteX5" fmla="*/ 964416 w 1404489"/>
                      <a:gd name="connsiteY5" fmla="*/ 261610 h 261610"/>
                      <a:gd name="connsiteX6" fmla="*/ 468163 w 1404489"/>
                      <a:gd name="connsiteY6" fmla="*/ 261610 h 261610"/>
                      <a:gd name="connsiteX7" fmla="*/ 0 w 1404489"/>
                      <a:gd name="connsiteY7" fmla="*/ 261610 h 261610"/>
                      <a:gd name="connsiteX8" fmla="*/ 0 w 1404489"/>
                      <a:gd name="connsiteY8" fmla="*/ 0 h 261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4489" h="261610" extrusionOk="0">
                        <a:moveTo>
                          <a:pt x="0" y="0"/>
                        </a:moveTo>
                        <a:cubicBezTo>
                          <a:pt x="186517" y="11214"/>
                          <a:pt x="357112" y="-2566"/>
                          <a:pt x="454118" y="0"/>
                        </a:cubicBezTo>
                        <a:cubicBezTo>
                          <a:pt x="551124" y="2566"/>
                          <a:pt x="672061" y="-21049"/>
                          <a:pt x="880146" y="0"/>
                        </a:cubicBezTo>
                        <a:cubicBezTo>
                          <a:pt x="1088231" y="21049"/>
                          <a:pt x="1290771" y="23016"/>
                          <a:pt x="1404489" y="0"/>
                        </a:cubicBezTo>
                        <a:cubicBezTo>
                          <a:pt x="1401445" y="105995"/>
                          <a:pt x="1391651" y="141321"/>
                          <a:pt x="1404489" y="261610"/>
                        </a:cubicBezTo>
                        <a:cubicBezTo>
                          <a:pt x="1278215" y="244727"/>
                          <a:pt x="1105046" y="268231"/>
                          <a:pt x="964416" y="261610"/>
                        </a:cubicBezTo>
                        <a:cubicBezTo>
                          <a:pt x="823786" y="254989"/>
                          <a:pt x="571017" y="260850"/>
                          <a:pt x="468163" y="261610"/>
                        </a:cubicBezTo>
                        <a:cubicBezTo>
                          <a:pt x="365309" y="262370"/>
                          <a:pt x="175074" y="272868"/>
                          <a:pt x="0" y="261610"/>
                        </a:cubicBezTo>
                        <a:cubicBezTo>
                          <a:pt x="-9527" y="188235"/>
                          <a:pt x="-2184" y="84497"/>
                          <a:pt x="0" y="0"/>
                        </a:cubicBezTo>
                        <a:close/>
                      </a:path>
                    </a:pathLst>
                  </a:custGeom>
                  <ask:type>
                    <ask:lineSketchNone/>
                  </ask:type>
                </ask:lineSketchStyleProps>
              </a:ext>
            </a:extLst>
          </a:ln>
        </p:spPr>
        <p:txBody>
          <a:bodyPr wrap="square">
            <a:spAutoFit/>
          </a:bodyPr>
          <a:lstStyle>
            <a:defPPr>
              <a:defRPr lang="en-US"/>
            </a:defPPr>
            <a:lvl1pPr algn="l" defTabSz="3429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342900" algn="l" defTabSz="3429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685800" algn="l" defTabSz="3429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028700" algn="l" defTabSz="3429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371600" algn="l" defTabSz="3429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1714500" algn="l" defTabSz="6858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057400" algn="l" defTabSz="6858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2400300" algn="l" defTabSz="6858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2743200" algn="l" defTabSz="6858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r>
              <a:rPr lang="en-US" altLang="en-US" sz="800">
                <a:latin typeface="Barlow" panose="00000500000000000000" pitchFamily="2" charset="0"/>
                <a:ea typeface="Source Sans Pro" panose="020B0503030403020204" pitchFamily="34" charset="0"/>
              </a:rPr>
              <a:t>References: Doughty and </a:t>
            </a:r>
            <a:r>
              <a:rPr lang="en-US" altLang="en-US" sz="800" err="1">
                <a:latin typeface="Barlow" panose="00000500000000000000" pitchFamily="2" charset="0"/>
                <a:ea typeface="Source Sans Pro" panose="020B0503030403020204" pitchFamily="34" charset="0"/>
              </a:rPr>
              <a:t>Seyedsadjadi</a:t>
            </a:r>
            <a:r>
              <a:rPr lang="en-US" altLang="en-US" sz="800">
                <a:latin typeface="Barlow" panose="00000500000000000000" pitchFamily="2" charset="0"/>
                <a:ea typeface="Source Sans Pro" panose="020B0503030403020204" pitchFamily="34" charset="0"/>
              </a:rPr>
              <a:t>. The American J. of Medicine, 2018. Watson and Dyck. Mayo Clin Proc, 2015. </a:t>
            </a:r>
          </a:p>
        </p:txBody>
      </p:sp>
      <p:sp>
        <p:nvSpPr>
          <p:cNvPr id="26" name="Rectangle 25">
            <a:extLst>
              <a:ext uri="{FF2B5EF4-FFF2-40B4-BE49-F238E27FC236}">
                <a16:creationId xmlns:a16="http://schemas.microsoft.com/office/drawing/2014/main" id="{C1162E06-05A0-C933-331A-8E6DEF3A5DD6}"/>
              </a:ext>
            </a:extLst>
          </p:cNvPr>
          <p:cNvSpPr/>
          <p:nvPr/>
        </p:nvSpPr>
        <p:spPr>
          <a:xfrm>
            <a:off x="4556923" y="2447927"/>
            <a:ext cx="1188720" cy="457200"/>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a:solidFill>
                  <a:schemeClr val="bg1"/>
                </a:solidFill>
              </a:rPr>
              <a:t>Anxiety, Depression</a:t>
            </a:r>
          </a:p>
        </p:txBody>
      </p:sp>
      <p:cxnSp>
        <p:nvCxnSpPr>
          <p:cNvPr id="2" name="Straight Arrow Connector 1">
            <a:extLst>
              <a:ext uri="{FF2B5EF4-FFF2-40B4-BE49-F238E27FC236}">
                <a16:creationId xmlns:a16="http://schemas.microsoft.com/office/drawing/2014/main" id="{E8F73757-B17C-F17D-37AD-CD0C2E381865}"/>
              </a:ext>
            </a:extLst>
          </p:cNvPr>
          <p:cNvCxnSpPr>
            <a:cxnSpLocks/>
          </p:cNvCxnSpPr>
          <p:nvPr/>
        </p:nvCxnSpPr>
        <p:spPr>
          <a:xfrm>
            <a:off x="1673736" y="2004368"/>
            <a:ext cx="202122" cy="0"/>
          </a:xfrm>
          <a:prstGeom prst="straightConnector1">
            <a:avLst/>
          </a:prstGeom>
          <a:ln w="12700">
            <a:solidFill>
              <a:schemeClr val="tx1"/>
            </a:solidFill>
            <a:prstDash val="sysDash"/>
            <a:tailEnd type="triangle"/>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7F8CA52F-F382-DAE6-1190-CCB91ADE4A8F}"/>
              </a:ext>
            </a:extLst>
          </p:cNvPr>
          <p:cNvSpPr/>
          <p:nvPr/>
        </p:nvSpPr>
        <p:spPr>
          <a:xfrm>
            <a:off x="1920679" y="1765610"/>
            <a:ext cx="1188720" cy="457200"/>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a:solidFill>
                  <a:schemeClr val="bg1"/>
                </a:solidFill>
              </a:rPr>
              <a:t>Intensification of glucose control</a:t>
            </a:r>
          </a:p>
        </p:txBody>
      </p:sp>
      <p:sp>
        <p:nvSpPr>
          <p:cNvPr id="4" name="Rectangle 3">
            <a:extLst>
              <a:ext uri="{FF2B5EF4-FFF2-40B4-BE49-F238E27FC236}">
                <a16:creationId xmlns:a16="http://schemas.microsoft.com/office/drawing/2014/main" id="{CC674324-FB14-6C6E-F01C-3EA1CAE03BF3}"/>
              </a:ext>
            </a:extLst>
          </p:cNvPr>
          <p:cNvSpPr/>
          <p:nvPr/>
        </p:nvSpPr>
        <p:spPr>
          <a:xfrm>
            <a:off x="3241902" y="1765610"/>
            <a:ext cx="1188720" cy="457200"/>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a:solidFill>
                  <a:schemeClr val="bg1"/>
                </a:solidFill>
              </a:rPr>
              <a:t>Increase exercise/ reduce BMI</a:t>
            </a:r>
          </a:p>
        </p:txBody>
      </p:sp>
      <p:sp>
        <p:nvSpPr>
          <p:cNvPr id="6" name="Rectangle 5">
            <a:extLst>
              <a:ext uri="{FF2B5EF4-FFF2-40B4-BE49-F238E27FC236}">
                <a16:creationId xmlns:a16="http://schemas.microsoft.com/office/drawing/2014/main" id="{D39D4002-2F0E-DCA1-F3DE-90ED0C9DAA7B}"/>
              </a:ext>
            </a:extLst>
          </p:cNvPr>
          <p:cNvSpPr/>
          <p:nvPr/>
        </p:nvSpPr>
        <p:spPr>
          <a:xfrm>
            <a:off x="4572000" y="1765610"/>
            <a:ext cx="1188720" cy="457200"/>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a:solidFill>
                  <a:schemeClr val="bg1"/>
                </a:solidFill>
              </a:rPr>
              <a:t>Remove toxin exposure </a:t>
            </a:r>
          </a:p>
        </p:txBody>
      </p:sp>
      <p:cxnSp>
        <p:nvCxnSpPr>
          <p:cNvPr id="16" name="Straight Arrow Connector 15">
            <a:extLst>
              <a:ext uri="{FF2B5EF4-FFF2-40B4-BE49-F238E27FC236}">
                <a16:creationId xmlns:a16="http://schemas.microsoft.com/office/drawing/2014/main" id="{9EF7C652-D8ED-CF77-83AA-737B4B9CD4E5}"/>
              </a:ext>
            </a:extLst>
          </p:cNvPr>
          <p:cNvCxnSpPr>
            <a:cxnSpLocks/>
          </p:cNvCxnSpPr>
          <p:nvPr/>
        </p:nvCxnSpPr>
        <p:spPr>
          <a:xfrm>
            <a:off x="1673736" y="1332209"/>
            <a:ext cx="202122" cy="0"/>
          </a:xfrm>
          <a:prstGeom prst="straightConnector1">
            <a:avLst/>
          </a:prstGeom>
          <a:ln w="12700">
            <a:solidFill>
              <a:schemeClr val="tx1"/>
            </a:solidFill>
            <a:prstDash val="sysDash"/>
            <a:tailEnd type="triangle"/>
          </a:ln>
          <a:effectLst/>
        </p:spPr>
        <p:style>
          <a:lnRef idx="2">
            <a:schemeClr val="accent1"/>
          </a:lnRef>
          <a:fillRef idx="0">
            <a:schemeClr val="accent1"/>
          </a:fillRef>
          <a:effectRef idx="1">
            <a:schemeClr val="accent1"/>
          </a:effectRef>
          <a:fontRef idx="minor">
            <a:schemeClr val="tx1"/>
          </a:fontRef>
        </p:style>
      </p:cxnSp>
      <p:sp>
        <p:nvSpPr>
          <p:cNvPr id="20" name="Rectangle 19">
            <a:extLst>
              <a:ext uri="{FF2B5EF4-FFF2-40B4-BE49-F238E27FC236}">
                <a16:creationId xmlns:a16="http://schemas.microsoft.com/office/drawing/2014/main" id="{8EDABD50-0B64-6C00-C147-149E15136550}"/>
              </a:ext>
            </a:extLst>
          </p:cNvPr>
          <p:cNvSpPr/>
          <p:nvPr/>
        </p:nvSpPr>
        <p:spPr>
          <a:xfrm>
            <a:off x="3250422" y="1093451"/>
            <a:ext cx="1188720" cy="457200"/>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a:solidFill>
                  <a:schemeClr val="bg1"/>
                </a:solidFill>
              </a:rPr>
              <a:t>Educational brochure </a:t>
            </a:r>
            <a:br>
              <a:rPr lang="en-US" sz="1000">
                <a:solidFill>
                  <a:schemeClr val="bg1"/>
                </a:solidFill>
              </a:rPr>
            </a:br>
            <a:r>
              <a:rPr lang="en-US" sz="1000">
                <a:solidFill>
                  <a:schemeClr val="bg1"/>
                </a:solidFill>
              </a:rPr>
              <a:t>(see example)</a:t>
            </a:r>
          </a:p>
        </p:txBody>
      </p:sp>
      <p:sp>
        <p:nvSpPr>
          <p:cNvPr id="98" name="Rectangle 97">
            <a:extLst>
              <a:ext uri="{FF2B5EF4-FFF2-40B4-BE49-F238E27FC236}">
                <a16:creationId xmlns:a16="http://schemas.microsoft.com/office/drawing/2014/main" id="{4A70509C-468D-B968-54FB-C11CDEF0FFE3}"/>
              </a:ext>
            </a:extLst>
          </p:cNvPr>
          <p:cNvSpPr/>
          <p:nvPr/>
        </p:nvSpPr>
        <p:spPr>
          <a:xfrm>
            <a:off x="1920679" y="1102524"/>
            <a:ext cx="1188720" cy="457200"/>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algn="ctr" rtl="0" eaLnBrk="1" latinLnBrk="0" hangingPunct="1">
              <a:spcBef>
                <a:spcPts val="0"/>
              </a:spcBef>
              <a:spcAft>
                <a:spcPts val="0"/>
              </a:spcAft>
            </a:pPr>
            <a:r>
              <a:rPr lang="en-US" sz="1000" kern="1200">
                <a:solidFill>
                  <a:srgbClr val="FFFFFF"/>
                </a:solidFill>
                <a:effectLst/>
                <a:latin typeface="Calibri" panose="020F0502020204030204" pitchFamily="34" charset="0"/>
                <a:ea typeface="+mn-ea"/>
                <a:cs typeface="+mn-cs"/>
              </a:rPr>
              <a:t>Awareness of condition and implications</a:t>
            </a:r>
            <a:endParaRPr lang="en-US" sz="1000">
              <a:effectLst/>
            </a:endParaRPr>
          </a:p>
        </p:txBody>
      </p:sp>
      <p:grpSp>
        <p:nvGrpSpPr>
          <p:cNvPr id="37" name="Group 36">
            <a:extLst>
              <a:ext uri="{FF2B5EF4-FFF2-40B4-BE49-F238E27FC236}">
                <a16:creationId xmlns:a16="http://schemas.microsoft.com/office/drawing/2014/main" id="{69C1D8BA-FF06-52C6-E69A-E4069FFADB0B}"/>
              </a:ext>
            </a:extLst>
          </p:cNvPr>
          <p:cNvGrpSpPr/>
          <p:nvPr/>
        </p:nvGrpSpPr>
        <p:grpSpPr>
          <a:xfrm>
            <a:off x="6993000" y="707550"/>
            <a:ext cx="1745182" cy="3636573"/>
            <a:chOff x="6933303" y="45511"/>
            <a:chExt cx="1950973" cy="4065397"/>
          </a:xfrm>
        </p:grpSpPr>
        <p:pic>
          <p:nvPicPr>
            <p:cNvPr id="30" name="Picture 29">
              <a:extLst>
                <a:ext uri="{FF2B5EF4-FFF2-40B4-BE49-F238E27FC236}">
                  <a16:creationId xmlns:a16="http://schemas.microsoft.com/office/drawing/2014/main" id="{83D53D9A-FAAA-9D37-2985-9E411A304882}"/>
                </a:ext>
              </a:extLst>
            </p:cNvPr>
            <p:cNvPicPr>
              <a:picLocks noChangeAspect="1"/>
            </p:cNvPicPr>
            <p:nvPr/>
          </p:nvPicPr>
          <p:blipFill rotWithShape="1">
            <a:blip r:embed="rId3">
              <a:extLst>
                <a:ext uri="{28A0092B-C50C-407E-A947-70E740481C1C}">
                  <a14:useLocalDpi xmlns:a14="http://schemas.microsoft.com/office/drawing/2010/main" val="0"/>
                </a:ext>
              </a:extLst>
            </a:blip>
            <a:srcRect t="7939"/>
            <a:stretch/>
          </p:blipFill>
          <p:spPr>
            <a:xfrm>
              <a:off x="6933303" y="45511"/>
              <a:ext cx="1950973" cy="4065397"/>
            </a:xfrm>
            <a:prstGeom prst="rect">
              <a:avLst/>
            </a:prstGeom>
          </p:spPr>
        </p:pic>
        <p:sp>
          <p:nvSpPr>
            <p:cNvPr id="36" name="Rectangle 35">
              <a:extLst>
                <a:ext uri="{FF2B5EF4-FFF2-40B4-BE49-F238E27FC236}">
                  <a16:creationId xmlns:a16="http://schemas.microsoft.com/office/drawing/2014/main" id="{F36EFA2A-FDCB-534D-D590-0455AC4D9DF7}"/>
                </a:ext>
              </a:extLst>
            </p:cNvPr>
            <p:cNvSpPr/>
            <p:nvPr/>
          </p:nvSpPr>
          <p:spPr>
            <a:xfrm>
              <a:off x="6967701" y="781969"/>
              <a:ext cx="1715019" cy="716307"/>
            </a:xfrm>
            <a:prstGeom prst="rect">
              <a:avLst/>
            </a:prstGeom>
            <a:solidFill>
              <a:srgbClr val="548A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5" name="Picture 34">
            <a:extLst>
              <a:ext uri="{FF2B5EF4-FFF2-40B4-BE49-F238E27FC236}">
                <a16:creationId xmlns:a16="http://schemas.microsoft.com/office/drawing/2014/main" id="{E81371F7-AD84-5B85-D96C-DB06E2DD3498}"/>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401163" y="1540623"/>
            <a:ext cx="1734676" cy="3005601"/>
          </a:xfrm>
          <a:prstGeom prst="rect">
            <a:avLst/>
          </a:prstGeom>
          <a:ln>
            <a:solidFill>
              <a:schemeClr val="tx1">
                <a:lumMod val="20000"/>
                <a:lumOff val="80000"/>
              </a:schemeClr>
            </a:solidFill>
          </a:ln>
        </p:spPr>
      </p:pic>
      <p:sp>
        <p:nvSpPr>
          <p:cNvPr id="38" name="TextBox 37">
            <a:extLst>
              <a:ext uri="{FF2B5EF4-FFF2-40B4-BE49-F238E27FC236}">
                <a16:creationId xmlns:a16="http://schemas.microsoft.com/office/drawing/2014/main" id="{5344596B-4EFC-0CE0-133F-A08837A89BEF}"/>
              </a:ext>
            </a:extLst>
          </p:cNvPr>
          <p:cNvSpPr txBox="1"/>
          <p:nvPr/>
        </p:nvSpPr>
        <p:spPr>
          <a:xfrm>
            <a:off x="7609928" y="4146114"/>
            <a:ext cx="1329743" cy="4001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en-US" sz="1000">
                <a:latin typeface="Barlow" panose="00000500000000000000" pitchFamily="2" charset="0"/>
              </a:rPr>
              <a:t>Sample patient education materials</a:t>
            </a:r>
          </a:p>
        </p:txBody>
      </p:sp>
    </p:spTree>
    <p:extLst>
      <p:ext uri="{BB962C8B-B14F-4D97-AF65-F5344CB8AC3E}">
        <p14:creationId xmlns:p14="http://schemas.microsoft.com/office/powerpoint/2010/main" val="2898152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55752-41FE-8DC8-86F7-4912D1B493B4}"/>
              </a:ext>
            </a:extLst>
          </p:cNvPr>
          <p:cNvSpPr>
            <a:spLocks noGrp="1"/>
          </p:cNvSpPr>
          <p:nvPr>
            <p:ph type="title"/>
          </p:nvPr>
        </p:nvSpPr>
        <p:spPr>
          <a:xfrm>
            <a:off x="457200" y="193996"/>
            <a:ext cx="8373979" cy="407504"/>
          </a:xfrm>
        </p:spPr>
        <p:txBody>
          <a:bodyPr>
            <a:normAutofit/>
          </a:bodyPr>
          <a:lstStyle/>
          <a:p>
            <a:pPr>
              <a:lnSpc>
                <a:spcPct val="90000"/>
              </a:lnSpc>
            </a:pPr>
            <a:r>
              <a:rPr lang="en-US" sz="2200">
                <a:solidFill>
                  <a:schemeClr val="tx1"/>
                </a:solidFill>
              </a:rPr>
              <a:t>Patient Engagement and Management Pathways</a:t>
            </a:r>
          </a:p>
        </p:txBody>
      </p:sp>
      <p:sp>
        <p:nvSpPr>
          <p:cNvPr id="3" name="Content Placeholder 2">
            <a:extLst>
              <a:ext uri="{FF2B5EF4-FFF2-40B4-BE49-F238E27FC236}">
                <a16:creationId xmlns:a16="http://schemas.microsoft.com/office/drawing/2014/main" id="{9F4E1CB3-F1A5-DD9B-12DE-5D0EE1B1A3C7}"/>
              </a:ext>
            </a:extLst>
          </p:cNvPr>
          <p:cNvSpPr>
            <a:spLocks noGrp="1"/>
          </p:cNvSpPr>
          <p:nvPr>
            <p:ph idx="1"/>
          </p:nvPr>
        </p:nvSpPr>
        <p:spPr>
          <a:xfrm>
            <a:off x="457200" y="689958"/>
            <a:ext cx="8462355" cy="3873734"/>
          </a:xfrm>
        </p:spPr>
        <p:txBody>
          <a:bodyPr>
            <a:noAutofit/>
          </a:bodyPr>
          <a:lstStyle/>
          <a:p>
            <a:pPr marL="0" lvl="1" indent="0">
              <a:lnSpc>
                <a:spcPct val="90000"/>
              </a:lnSpc>
              <a:buNone/>
            </a:pPr>
            <a:r>
              <a:rPr lang="en-US" altLang="en-US" sz="1100" b="1" dirty="0">
                <a:solidFill>
                  <a:srgbClr val="02B6C8"/>
                </a:solidFill>
              </a:rPr>
              <a:t>Patient Engagement and Education</a:t>
            </a:r>
            <a:r>
              <a:rPr lang="en-US" altLang="en-US" sz="1100" b="1" dirty="0"/>
              <a:t>: </a:t>
            </a:r>
          </a:p>
          <a:p>
            <a:pPr marL="341313" lvl="1" indent="-119063">
              <a:lnSpc>
                <a:spcPct val="90000"/>
              </a:lnSpc>
              <a:buFont typeface="Arial" panose="020B0604020202020204" pitchFamily="34" charset="0"/>
              <a:buChar char="•"/>
            </a:pPr>
            <a:r>
              <a:rPr lang="en-US" altLang="en-US" sz="1100" dirty="0"/>
              <a:t>Inform patient of their need to understand and manage the risks associated with peripheral neuropathy. </a:t>
            </a:r>
          </a:p>
          <a:p>
            <a:pPr marL="341313" lvl="1" indent="-119063">
              <a:lnSpc>
                <a:spcPct val="90000"/>
              </a:lnSpc>
              <a:buFont typeface="Arial" panose="020B0604020202020204" pitchFamily="34" charset="0"/>
              <a:buChar char="•"/>
            </a:pPr>
            <a:r>
              <a:rPr lang="en-US" altLang="en-US" sz="1100" dirty="0"/>
              <a:t>Provide materials such as the </a:t>
            </a:r>
            <a:r>
              <a:rPr lang="en-US" altLang="en-US" sz="1100" dirty="0">
                <a:hlinkClick r:id="rId2"/>
              </a:rPr>
              <a:t>DPNCheck patient educational brochure</a:t>
            </a:r>
            <a:br>
              <a:rPr lang="en-US" altLang="en-US" sz="1100" dirty="0"/>
            </a:br>
            <a:endParaRPr lang="en-US" altLang="en-US" sz="1100" dirty="0"/>
          </a:p>
          <a:p>
            <a:pPr marL="0" lvl="1" indent="0">
              <a:lnSpc>
                <a:spcPct val="90000"/>
              </a:lnSpc>
              <a:buNone/>
            </a:pPr>
            <a:r>
              <a:rPr lang="en-US" altLang="en-US" sz="1100" b="1" dirty="0">
                <a:solidFill>
                  <a:srgbClr val="02B6C8"/>
                </a:solidFill>
              </a:rPr>
              <a:t>Patient Management:</a:t>
            </a:r>
          </a:p>
          <a:p>
            <a:pPr marL="341313" lvl="1" indent="-111125">
              <a:lnSpc>
                <a:spcPct val="90000"/>
              </a:lnSpc>
              <a:buFont typeface="Arial" panose="020B0604020202020204" pitchFamily="34" charset="0"/>
              <a:buChar char="•"/>
            </a:pPr>
            <a:r>
              <a:rPr lang="en-US" altLang="en-US" sz="1100" b="1" dirty="0"/>
              <a:t>Encourage focus on managing underlying disease</a:t>
            </a:r>
            <a:r>
              <a:rPr lang="en-US" altLang="en-US" sz="1100" dirty="0"/>
              <a:t> - regulate glucose levels and encourage physical activity when feasible, with an aim to reducing BMI.</a:t>
            </a:r>
          </a:p>
          <a:p>
            <a:pPr marL="341313" lvl="1" indent="-111125">
              <a:lnSpc>
                <a:spcPct val="90000"/>
              </a:lnSpc>
              <a:buFont typeface="Arial" panose="020B0604020202020204" pitchFamily="34" charset="0"/>
              <a:buChar char="•"/>
            </a:pPr>
            <a:r>
              <a:rPr lang="en-US" altLang="en-US" sz="1100" b="1" dirty="0"/>
              <a:t>Foot care </a:t>
            </a:r>
            <a:r>
              <a:rPr lang="en-US" altLang="en-US" sz="1100" dirty="0"/>
              <a:t>- instruct and encourage frequent foot self-checks, encourage use of supportive and well-fitting shoes, discourage going barefoot or socks-only</a:t>
            </a:r>
          </a:p>
          <a:p>
            <a:pPr marL="341313" lvl="1" indent="-111125">
              <a:lnSpc>
                <a:spcPct val="90000"/>
              </a:lnSpc>
              <a:buFont typeface="Arial" panose="020B0604020202020204" pitchFamily="34" charset="0"/>
              <a:buChar char="•"/>
            </a:pPr>
            <a:r>
              <a:rPr lang="en-US" altLang="en-US" sz="1100" b="1" dirty="0"/>
              <a:t>Pain management</a:t>
            </a:r>
            <a:r>
              <a:rPr lang="en-US" altLang="en-US" sz="1100" dirty="0"/>
              <a:t> - discuss and explore pain management options that work best for patient.</a:t>
            </a:r>
          </a:p>
          <a:p>
            <a:pPr marL="341313" lvl="1" indent="-111125">
              <a:lnSpc>
                <a:spcPct val="90000"/>
              </a:lnSpc>
              <a:buFont typeface="Arial" panose="020B0604020202020204" pitchFamily="34" charset="0"/>
              <a:buChar char="•"/>
            </a:pPr>
            <a:r>
              <a:rPr lang="en-US" altLang="en-US" sz="1100" b="1" dirty="0"/>
              <a:t>Effective management of symptoms </a:t>
            </a:r>
            <a:r>
              <a:rPr lang="en-US" altLang="en-US" sz="1100" dirty="0"/>
              <a:t> </a:t>
            </a:r>
            <a:r>
              <a:rPr lang="en-US" altLang="en-US" sz="1100" dirty="0">
                <a:solidFill>
                  <a:srgbClr val="0000FF"/>
                </a:solidFill>
                <a:hlinkClick r:id="rId3">
                  <a:extLst>
                    <a:ext uri="{A12FA001-AC4F-418D-AE19-62706E023703}">
                      <ahyp:hlinkClr xmlns:ahyp="http://schemas.microsoft.com/office/drawing/2018/hyperlinkcolor" val="tx"/>
                    </a:ext>
                  </a:extLst>
                </a:hlinkClick>
              </a:rPr>
              <a:t>the American Academy of Neurology maintains a practice guideline </a:t>
            </a:r>
            <a:r>
              <a:rPr lang="en-US" altLang="en-US" sz="1100" dirty="0"/>
              <a:t>that provides recommendations for managing neuropathic pain, including typical doses for medications practical use in clinic.</a:t>
            </a:r>
          </a:p>
          <a:p>
            <a:pPr marL="341313" lvl="1" indent="-111125">
              <a:lnSpc>
                <a:spcPct val="90000"/>
              </a:lnSpc>
              <a:buFont typeface="Arial" panose="020B0604020202020204" pitchFamily="34" charset="0"/>
              <a:buChar char="•"/>
            </a:pPr>
            <a:r>
              <a:rPr lang="en-US" altLang="en-US" sz="1100" b="1" dirty="0"/>
              <a:t>Ensure adequate sleep</a:t>
            </a:r>
            <a:r>
              <a:rPr lang="en-US" altLang="en-US" sz="1100" dirty="0"/>
              <a:t> - if pain is interfering with sleep, discuss options.</a:t>
            </a:r>
          </a:p>
          <a:p>
            <a:pPr marL="341313" lvl="1" indent="-111125">
              <a:lnSpc>
                <a:spcPct val="90000"/>
              </a:lnSpc>
              <a:buFont typeface="Arial" panose="020B0604020202020204" pitchFamily="34" charset="0"/>
              <a:buChar char="•"/>
            </a:pPr>
            <a:r>
              <a:rPr lang="en-US" altLang="en-US" sz="1100" b="1" dirty="0"/>
              <a:t>Fall risk awareness and mitigation</a:t>
            </a:r>
            <a:r>
              <a:rPr lang="en-US" altLang="en-US" sz="1100" dirty="0"/>
              <a:t> - advise patient to remove items that may be a tripping hazard around their home, suggest adding non-slip surfaces, improve lighting in home, and avoid going barefoot.</a:t>
            </a:r>
          </a:p>
          <a:p>
            <a:pPr marL="341313" lvl="1" indent="-111125">
              <a:lnSpc>
                <a:spcPct val="90000"/>
              </a:lnSpc>
              <a:buFont typeface="Arial" panose="020B0604020202020204" pitchFamily="34" charset="0"/>
              <a:buChar char="•"/>
            </a:pPr>
            <a:r>
              <a:rPr lang="en-US" altLang="en-US" sz="1100" b="1" dirty="0"/>
              <a:t>Enhanced monitoring for microvascular complications – </a:t>
            </a:r>
            <a:r>
              <a:rPr lang="en-US" altLang="en-US" sz="1100" dirty="0"/>
              <a:t>recent research associates peripheral neuropathy with vision-threatening diabetic retinopathy (VTDR) and diabetic nephropathy. Consider closer monitoring of patients for these conditions.</a:t>
            </a:r>
          </a:p>
          <a:p>
            <a:pPr marL="341313" lvl="1" indent="-111125">
              <a:lnSpc>
                <a:spcPct val="90000"/>
              </a:lnSpc>
              <a:buFont typeface="Arial" panose="020B0604020202020204" pitchFamily="34" charset="0"/>
              <a:buChar char="•"/>
            </a:pPr>
            <a:r>
              <a:rPr lang="en-US" altLang="en-US" sz="1100" b="1" dirty="0"/>
              <a:t>Other approaches:</a:t>
            </a:r>
            <a:endParaRPr lang="en-US" altLang="en-US" sz="1400" b="1" dirty="0"/>
          </a:p>
          <a:p>
            <a:pPr marL="663513" lvl="3" indent="-230188">
              <a:lnSpc>
                <a:spcPct val="90000"/>
              </a:lnSpc>
            </a:pPr>
            <a:r>
              <a:rPr lang="en-US" altLang="en-US" sz="1050" dirty="0"/>
              <a:t>Consider Alpha Lipoic Acid supplementation, setting reasonable expectations for results with patient</a:t>
            </a:r>
          </a:p>
          <a:p>
            <a:pPr marL="663513" lvl="3" indent="-230188">
              <a:lnSpc>
                <a:spcPct val="90000"/>
              </a:lnSpc>
            </a:pPr>
            <a:r>
              <a:rPr lang="en-US" altLang="en-US" sz="1050" dirty="0"/>
              <a:t>Address possible non-diabetic causes; B12 repletion therapy, alcohol cessation, etc.</a:t>
            </a:r>
            <a:br>
              <a:rPr lang="en-US" altLang="en-US" sz="900" dirty="0"/>
            </a:br>
            <a:endParaRPr lang="en-US" altLang="en-US" sz="900" dirty="0"/>
          </a:p>
          <a:p>
            <a:pPr marL="0" lvl="1" indent="0">
              <a:lnSpc>
                <a:spcPct val="90000"/>
              </a:lnSpc>
              <a:buNone/>
            </a:pPr>
            <a:r>
              <a:rPr lang="en-US" altLang="en-US" sz="1100" b="1" dirty="0">
                <a:solidFill>
                  <a:srgbClr val="02B6C8"/>
                </a:solidFill>
              </a:rPr>
              <a:t>Possible Referrals: </a:t>
            </a:r>
          </a:p>
          <a:p>
            <a:pPr marL="340661" lvl="2">
              <a:lnSpc>
                <a:spcPct val="90000"/>
              </a:lnSpc>
            </a:pPr>
            <a:r>
              <a:rPr lang="en-US" altLang="en-US" sz="1100" dirty="0"/>
              <a:t>Neurology if atypical presentation occurs, podiatry, hematology (paraproteinemia)</a:t>
            </a:r>
          </a:p>
          <a:p>
            <a:pPr>
              <a:lnSpc>
                <a:spcPct val="90000"/>
              </a:lnSpc>
            </a:pPr>
            <a:endParaRPr lang="en-US" sz="1100" dirty="0"/>
          </a:p>
        </p:txBody>
      </p:sp>
    </p:spTree>
    <p:extLst>
      <p:ext uri="{BB962C8B-B14F-4D97-AF65-F5344CB8AC3E}">
        <p14:creationId xmlns:p14="http://schemas.microsoft.com/office/powerpoint/2010/main" val="40996124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38FFA-6AFC-7A5E-5E94-74DB5772A047}"/>
              </a:ext>
            </a:extLst>
          </p:cNvPr>
          <p:cNvSpPr>
            <a:spLocks noGrp="1"/>
          </p:cNvSpPr>
          <p:nvPr>
            <p:ph type="title" idx="4294967295"/>
          </p:nvPr>
        </p:nvSpPr>
        <p:spPr>
          <a:xfrm>
            <a:off x="457199" y="229795"/>
            <a:ext cx="8374062" cy="407987"/>
          </a:xfrm>
          <a:prstGeom prst="rect">
            <a:avLst/>
          </a:prstGeom>
        </p:spPr>
        <p:txBody>
          <a:bodyPr/>
          <a:lstStyle/>
          <a:p>
            <a:r>
              <a:rPr lang="en-US" sz="2000">
                <a:latin typeface="Barlow SemiBold" panose="00000700000000000000" pitchFamily="2" charset="0"/>
              </a:rPr>
              <a:t>American Academy of Neurology</a:t>
            </a:r>
            <a:br>
              <a:rPr lang="en-US" sz="2000">
                <a:latin typeface="Barlow SemiBold" panose="00000700000000000000" pitchFamily="2" charset="0"/>
              </a:rPr>
            </a:br>
            <a:r>
              <a:rPr lang="en-US" sz="2000">
                <a:latin typeface="Barlow SemiBold" panose="00000700000000000000" pitchFamily="2" charset="0"/>
              </a:rPr>
              <a:t>Distal Symmetric Polyneuropathy Quality Measures</a:t>
            </a:r>
          </a:p>
        </p:txBody>
      </p:sp>
      <p:graphicFrame>
        <p:nvGraphicFramePr>
          <p:cNvPr id="6" name="Table 6">
            <a:extLst>
              <a:ext uri="{FF2B5EF4-FFF2-40B4-BE49-F238E27FC236}">
                <a16:creationId xmlns:a16="http://schemas.microsoft.com/office/drawing/2014/main" id="{91042BFE-1549-8E93-BB7D-CF129A8E38D6}"/>
              </a:ext>
            </a:extLst>
          </p:cNvPr>
          <p:cNvGraphicFramePr>
            <a:graphicFrameLocks noGrp="1"/>
          </p:cNvGraphicFramePr>
          <p:nvPr>
            <p:extLst>
              <p:ext uri="{D42A27DB-BD31-4B8C-83A1-F6EECF244321}">
                <p14:modId xmlns:p14="http://schemas.microsoft.com/office/powerpoint/2010/main" val="1317986774"/>
              </p:ext>
            </p:extLst>
          </p:nvPr>
        </p:nvGraphicFramePr>
        <p:xfrm>
          <a:off x="457199" y="1111966"/>
          <a:ext cx="7689542" cy="2743200"/>
        </p:xfrm>
        <a:graphic>
          <a:graphicData uri="http://schemas.openxmlformats.org/drawingml/2006/table">
            <a:tbl>
              <a:tblPr firstRow="1" bandRow="1">
                <a:tableStyleId>{69012ECD-51FC-41F1-AA8D-1B2483CD663E}</a:tableStyleId>
              </a:tblPr>
              <a:tblGrid>
                <a:gridCol w="4075044">
                  <a:extLst>
                    <a:ext uri="{9D8B030D-6E8A-4147-A177-3AD203B41FA5}">
                      <a16:colId xmlns:a16="http://schemas.microsoft.com/office/drawing/2014/main" val="1920384651"/>
                    </a:ext>
                  </a:extLst>
                </a:gridCol>
                <a:gridCol w="3614498">
                  <a:extLst>
                    <a:ext uri="{9D8B030D-6E8A-4147-A177-3AD203B41FA5}">
                      <a16:colId xmlns:a16="http://schemas.microsoft.com/office/drawing/2014/main" val="2489454893"/>
                    </a:ext>
                  </a:extLst>
                </a:gridCol>
              </a:tblGrid>
              <a:tr h="168591">
                <a:tc>
                  <a:txBody>
                    <a:bodyPr/>
                    <a:lstStyle/>
                    <a:p>
                      <a:r>
                        <a:rPr lang="en-US" sz="1200"/>
                        <a:t>Quality Measures</a:t>
                      </a:r>
                    </a:p>
                  </a:txBody>
                  <a:tcPr/>
                </a:tc>
                <a:tc>
                  <a:txBody>
                    <a:bodyPr/>
                    <a:lstStyle/>
                    <a:p>
                      <a:r>
                        <a:rPr lang="en-US" sz="1200"/>
                        <a:t>Potential Methods</a:t>
                      </a:r>
                    </a:p>
                  </a:txBody>
                  <a:tcPr/>
                </a:tc>
                <a:extLst>
                  <a:ext uri="{0D108BD9-81ED-4DB2-BD59-A6C34878D82A}">
                    <a16:rowId xmlns:a16="http://schemas.microsoft.com/office/drawing/2014/main" val="1361404605"/>
                  </a:ext>
                </a:extLst>
              </a:tr>
              <a:tr h="207852">
                <a:tc>
                  <a:txBody>
                    <a:bodyPr/>
                    <a:lstStyle/>
                    <a:p>
                      <a:pPr marL="0" marR="0" lvl="0" indent="0" algn="l" defTabSz="342906" rtl="0" eaLnBrk="1" fontAlgn="auto" latinLnBrk="0" hangingPunct="1">
                        <a:lnSpc>
                          <a:spcPct val="100000"/>
                        </a:lnSpc>
                        <a:spcBef>
                          <a:spcPts val="0"/>
                        </a:spcBef>
                        <a:spcAft>
                          <a:spcPts val="0"/>
                        </a:spcAft>
                        <a:buClrTx/>
                        <a:buSzTx/>
                        <a:buFontTx/>
                        <a:buNone/>
                        <a:tabLst/>
                        <a:defRPr/>
                      </a:pPr>
                      <a:r>
                        <a:rPr lang="en-US" sz="1200" b="0" kern="1200">
                          <a:solidFill>
                            <a:schemeClr val="dk1"/>
                          </a:solidFill>
                          <a:effectLst/>
                        </a:rPr>
                        <a:t>Appropriate diagnosis</a:t>
                      </a:r>
                      <a:endParaRPr lang="en-US" sz="1200" b="0" kern="1200">
                        <a:solidFill>
                          <a:schemeClr val="dk1"/>
                        </a:solidFill>
                        <a:effectLst/>
                        <a:latin typeface="+mn-lt"/>
                        <a:ea typeface="+mn-ea"/>
                        <a:cs typeface="+mn-cs"/>
                      </a:endParaRPr>
                    </a:p>
                  </a:txBody>
                  <a:tcPr>
                    <a:solidFill>
                      <a:srgbClr val="BBDAE3"/>
                    </a:solidFill>
                  </a:tcPr>
                </a:tc>
                <a:tc>
                  <a:txBody>
                    <a:bodyPr/>
                    <a:lstStyle/>
                    <a:p>
                      <a:endParaRPr lang="en-US" sz="1200"/>
                    </a:p>
                  </a:txBody>
                  <a:tcPr>
                    <a:solidFill>
                      <a:srgbClr val="BBDAE3"/>
                    </a:solidFill>
                  </a:tcPr>
                </a:tc>
                <a:extLst>
                  <a:ext uri="{0D108BD9-81ED-4DB2-BD59-A6C34878D82A}">
                    <a16:rowId xmlns:a16="http://schemas.microsoft.com/office/drawing/2014/main" val="818188364"/>
                  </a:ext>
                </a:extLst>
              </a:tr>
              <a:tr h="168591">
                <a:tc>
                  <a:txBody>
                    <a:bodyPr/>
                    <a:lstStyle/>
                    <a:p>
                      <a:pPr marL="182880"/>
                      <a:r>
                        <a:rPr lang="en-US" sz="1200" kern="1200">
                          <a:solidFill>
                            <a:schemeClr val="dk1"/>
                          </a:solidFill>
                          <a:effectLst/>
                        </a:rPr>
                        <a:t>Documentation of neuropathic symptoms and signs</a:t>
                      </a:r>
                      <a:endParaRPr lang="en-US" sz="1200" kern="1200">
                        <a:solidFill>
                          <a:schemeClr val="dk1"/>
                        </a:solidFill>
                        <a:effectLst/>
                        <a:latin typeface="+mn-lt"/>
                        <a:ea typeface="+mn-ea"/>
                        <a:cs typeface="+mn-cs"/>
                      </a:endParaRPr>
                    </a:p>
                  </a:txBody>
                  <a:tcPr/>
                </a:tc>
                <a:tc>
                  <a:txBody>
                    <a:bodyPr/>
                    <a:lstStyle/>
                    <a:p>
                      <a:r>
                        <a:rPr lang="en-US" sz="1200"/>
                        <a:t>History &amp; Physical Examination*</a:t>
                      </a:r>
                    </a:p>
                  </a:txBody>
                  <a:tcPr/>
                </a:tc>
                <a:extLst>
                  <a:ext uri="{0D108BD9-81ED-4DB2-BD59-A6C34878D82A}">
                    <a16:rowId xmlns:a16="http://schemas.microsoft.com/office/drawing/2014/main" val="1727684071"/>
                  </a:ext>
                </a:extLst>
              </a:tr>
              <a:tr h="168591">
                <a:tc>
                  <a:txBody>
                    <a:bodyPr/>
                    <a:lstStyle/>
                    <a:p>
                      <a:pPr marL="182880"/>
                      <a:r>
                        <a:rPr lang="en-US" sz="1200"/>
                        <a:t>Electrodiagnostic studies</a:t>
                      </a:r>
                    </a:p>
                  </a:txBody>
                  <a:tcPr/>
                </a:tc>
                <a:tc>
                  <a:txBody>
                    <a:bodyPr/>
                    <a:lstStyle/>
                    <a:p>
                      <a:r>
                        <a:rPr lang="en-US" sz="1200" err="1"/>
                        <a:t>DPNCheck</a:t>
                      </a:r>
                      <a:endParaRPr lang="en-US" sz="1200"/>
                    </a:p>
                  </a:txBody>
                  <a:tcPr/>
                </a:tc>
                <a:extLst>
                  <a:ext uri="{0D108BD9-81ED-4DB2-BD59-A6C34878D82A}">
                    <a16:rowId xmlns:a16="http://schemas.microsoft.com/office/drawing/2014/main" val="968968129"/>
                  </a:ext>
                </a:extLst>
              </a:tr>
              <a:tr h="249422">
                <a:tc>
                  <a:txBody>
                    <a:bodyPr/>
                    <a:lstStyle/>
                    <a:p>
                      <a:pPr marL="0" marR="0" lvl="0" indent="0" algn="l" defTabSz="342906" rtl="0" eaLnBrk="1" fontAlgn="auto" latinLnBrk="0" hangingPunct="1">
                        <a:lnSpc>
                          <a:spcPct val="100000"/>
                        </a:lnSpc>
                        <a:spcBef>
                          <a:spcPts val="0"/>
                        </a:spcBef>
                        <a:spcAft>
                          <a:spcPts val="0"/>
                        </a:spcAft>
                        <a:buClrTx/>
                        <a:buSzTx/>
                        <a:buFontTx/>
                        <a:buNone/>
                        <a:tabLst/>
                        <a:defRPr/>
                      </a:pPr>
                      <a:r>
                        <a:rPr lang="en-US" sz="1200" b="0"/>
                        <a:t>Underuse of effective services</a:t>
                      </a:r>
                    </a:p>
                  </a:txBody>
                  <a:tcPr>
                    <a:solidFill>
                      <a:srgbClr val="BBDAE3"/>
                    </a:solidFill>
                  </a:tcPr>
                </a:tc>
                <a:tc>
                  <a:txBody>
                    <a:bodyPr/>
                    <a:lstStyle/>
                    <a:p>
                      <a:endParaRPr lang="en-US" sz="1200"/>
                    </a:p>
                  </a:txBody>
                  <a:tcPr>
                    <a:solidFill>
                      <a:srgbClr val="BBDAE3"/>
                    </a:solidFill>
                  </a:tcPr>
                </a:tc>
                <a:extLst>
                  <a:ext uri="{0D108BD9-81ED-4DB2-BD59-A6C34878D82A}">
                    <a16:rowId xmlns:a16="http://schemas.microsoft.com/office/drawing/2014/main" val="643757135"/>
                  </a:ext>
                </a:extLst>
              </a:tr>
              <a:tr h="249422">
                <a:tc>
                  <a:txBody>
                    <a:bodyPr/>
                    <a:lstStyle/>
                    <a:p>
                      <a:pPr marL="182880" marR="0" lvl="0" indent="0" algn="l" defTabSz="342906" rtl="0" eaLnBrk="1" fontAlgn="auto" latinLnBrk="0" hangingPunct="1">
                        <a:lnSpc>
                          <a:spcPct val="100000"/>
                        </a:lnSpc>
                        <a:spcBef>
                          <a:spcPts val="0"/>
                        </a:spcBef>
                        <a:spcAft>
                          <a:spcPts val="0"/>
                        </a:spcAft>
                        <a:buClrTx/>
                        <a:buSzTx/>
                        <a:buFontTx/>
                        <a:buNone/>
                        <a:tabLst/>
                        <a:defRPr/>
                      </a:pPr>
                      <a:r>
                        <a:rPr lang="en-US" sz="1200"/>
                        <a:t>Diabetes/prediabetes screening</a:t>
                      </a:r>
                    </a:p>
                  </a:txBody>
                  <a:tcPr/>
                </a:tc>
                <a:tc>
                  <a:txBody>
                    <a:bodyPr/>
                    <a:lstStyle/>
                    <a:p>
                      <a:r>
                        <a:rPr lang="en-US" sz="1200"/>
                        <a:t>Fasting Blood Sugar, HbA1C, OGTT</a:t>
                      </a:r>
                    </a:p>
                  </a:txBody>
                  <a:tcPr/>
                </a:tc>
                <a:extLst>
                  <a:ext uri="{0D108BD9-81ED-4DB2-BD59-A6C34878D82A}">
                    <a16:rowId xmlns:a16="http://schemas.microsoft.com/office/drawing/2014/main" val="343892949"/>
                  </a:ext>
                </a:extLst>
              </a:tr>
              <a:tr h="249422">
                <a:tc>
                  <a:txBody>
                    <a:bodyPr/>
                    <a:lstStyle/>
                    <a:p>
                      <a:pPr marL="182880" marR="0" lvl="0" indent="0" algn="l" defTabSz="342906" rtl="0" eaLnBrk="1" fontAlgn="auto" latinLnBrk="0" hangingPunct="1">
                        <a:lnSpc>
                          <a:spcPct val="100000"/>
                        </a:lnSpc>
                        <a:spcBef>
                          <a:spcPts val="0"/>
                        </a:spcBef>
                        <a:spcAft>
                          <a:spcPts val="0"/>
                        </a:spcAft>
                        <a:buClrTx/>
                        <a:buSzTx/>
                        <a:buFontTx/>
                        <a:buNone/>
                        <a:tabLst/>
                        <a:defRPr/>
                      </a:pPr>
                      <a:r>
                        <a:rPr lang="en-US" sz="1200"/>
                        <a:t>Screening for unhealthy alcohol use</a:t>
                      </a:r>
                    </a:p>
                  </a:txBody>
                  <a:tcPr/>
                </a:tc>
                <a:tc>
                  <a:txBody>
                    <a:bodyPr/>
                    <a:lstStyle/>
                    <a:p>
                      <a:r>
                        <a:rPr lang="en-US" sz="1200"/>
                        <a:t>History</a:t>
                      </a:r>
                    </a:p>
                  </a:txBody>
                  <a:tcPr/>
                </a:tc>
                <a:extLst>
                  <a:ext uri="{0D108BD9-81ED-4DB2-BD59-A6C34878D82A}">
                    <a16:rowId xmlns:a16="http://schemas.microsoft.com/office/drawing/2014/main" val="548741244"/>
                  </a:ext>
                </a:extLst>
              </a:tr>
              <a:tr h="249422">
                <a:tc>
                  <a:txBody>
                    <a:bodyPr/>
                    <a:lstStyle/>
                    <a:p>
                      <a:pPr marL="0" marR="0" lvl="0" indent="0" algn="l" defTabSz="342906" rtl="0" eaLnBrk="1" fontAlgn="auto" latinLnBrk="0" hangingPunct="1">
                        <a:lnSpc>
                          <a:spcPct val="100000"/>
                        </a:lnSpc>
                        <a:spcBef>
                          <a:spcPts val="0"/>
                        </a:spcBef>
                        <a:spcAft>
                          <a:spcPts val="0"/>
                        </a:spcAft>
                        <a:buClrTx/>
                        <a:buSzTx/>
                        <a:buFontTx/>
                        <a:buNone/>
                        <a:tabLst/>
                        <a:defRPr/>
                      </a:pPr>
                      <a:r>
                        <a:rPr lang="en-US" sz="1200" b="0"/>
                        <a:t>Quality of life/morbidity</a:t>
                      </a:r>
                    </a:p>
                  </a:txBody>
                  <a:tcPr>
                    <a:solidFill>
                      <a:srgbClr val="BBDAE3"/>
                    </a:solidFill>
                  </a:tcPr>
                </a:tc>
                <a:tc>
                  <a:txBody>
                    <a:bodyPr/>
                    <a:lstStyle/>
                    <a:p>
                      <a:endParaRPr lang="en-US" sz="1200"/>
                    </a:p>
                  </a:txBody>
                  <a:tcPr>
                    <a:solidFill>
                      <a:srgbClr val="BBDAE3"/>
                    </a:solidFill>
                  </a:tcPr>
                </a:tc>
                <a:extLst>
                  <a:ext uri="{0D108BD9-81ED-4DB2-BD59-A6C34878D82A}">
                    <a16:rowId xmlns:a16="http://schemas.microsoft.com/office/drawing/2014/main" val="3264668267"/>
                  </a:ext>
                </a:extLst>
              </a:tr>
              <a:tr h="249422">
                <a:tc>
                  <a:txBody>
                    <a:bodyPr/>
                    <a:lstStyle/>
                    <a:p>
                      <a:pPr marL="182880" marR="0" lvl="0" indent="0" algn="l" defTabSz="342906" rtl="0" eaLnBrk="1" fontAlgn="auto" latinLnBrk="0" hangingPunct="1">
                        <a:lnSpc>
                          <a:spcPct val="100000"/>
                        </a:lnSpc>
                        <a:spcBef>
                          <a:spcPts val="0"/>
                        </a:spcBef>
                        <a:spcAft>
                          <a:spcPts val="0"/>
                        </a:spcAft>
                        <a:buClrTx/>
                        <a:buSzTx/>
                        <a:buFontTx/>
                        <a:buNone/>
                        <a:tabLst/>
                        <a:defRPr/>
                      </a:pPr>
                      <a:r>
                        <a:rPr lang="en-US" sz="1200"/>
                        <a:t>Querying about pain and pain interference with function</a:t>
                      </a:r>
                    </a:p>
                  </a:txBody>
                  <a:tcPr/>
                </a:tc>
                <a:tc>
                  <a:txBody>
                    <a:bodyPr/>
                    <a:lstStyle/>
                    <a:p>
                      <a:r>
                        <a:rPr lang="en-US" sz="1200"/>
                        <a:t>History, Brief Pain Inventory (BPI) questionnaire</a:t>
                      </a:r>
                    </a:p>
                  </a:txBody>
                  <a:tcPr/>
                </a:tc>
                <a:extLst>
                  <a:ext uri="{0D108BD9-81ED-4DB2-BD59-A6C34878D82A}">
                    <a16:rowId xmlns:a16="http://schemas.microsoft.com/office/drawing/2014/main" val="149970252"/>
                  </a:ext>
                </a:extLst>
              </a:tr>
              <a:tr h="249422">
                <a:tc>
                  <a:txBody>
                    <a:bodyPr/>
                    <a:lstStyle/>
                    <a:p>
                      <a:pPr marL="182880" marR="0" lvl="0" indent="0" algn="l" defTabSz="342906" rtl="0" eaLnBrk="1" fontAlgn="auto" latinLnBrk="0" hangingPunct="1">
                        <a:lnSpc>
                          <a:spcPct val="100000"/>
                        </a:lnSpc>
                        <a:spcBef>
                          <a:spcPts val="0"/>
                        </a:spcBef>
                        <a:spcAft>
                          <a:spcPts val="0"/>
                        </a:spcAft>
                        <a:buClrTx/>
                        <a:buSzTx/>
                        <a:buFontTx/>
                        <a:buNone/>
                        <a:tabLst/>
                        <a:defRPr/>
                      </a:pPr>
                      <a:r>
                        <a:rPr lang="en-US" sz="1200"/>
                        <a:t>Querying about falls (past 12 </a:t>
                      </a:r>
                      <a:r>
                        <a:rPr lang="en-US" sz="1200" err="1"/>
                        <a:t>mo</a:t>
                      </a:r>
                      <a:r>
                        <a:rPr lang="en-US" sz="1200"/>
                        <a:t>)</a:t>
                      </a:r>
                    </a:p>
                  </a:txBody>
                  <a:tcPr/>
                </a:tc>
                <a:tc>
                  <a:txBody>
                    <a:bodyPr/>
                    <a:lstStyle/>
                    <a:p>
                      <a:r>
                        <a:rPr lang="en-US" sz="1200"/>
                        <a:t>History</a:t>
                      </a:r>
                    </a:p>
                  </a:txBody>
                  <a:tcPr/>
                </a:tc>
                <a:extLst>
                  <a:ext uri="{0D108BD9-81ED-4DB2-BD59-A6C34878D82A}">
                    <a16:rowId xmlns:a16="http://schemas.microsoft.com/office/drawing/2014/main" val="904616274"/>
                  </a:ext>
                </a:extLst>
              </a:tr>
            </a:tbl>
          </a:graphicData>
        </a:graphic>
      </p:graphicFrame>
      <p:sp>
        <p:nvSpPr>
          <p:cNvPr id="8" name="TextBox 7">
            <a:extLst>
              <a:ext uri="{FF2B5EF4-FFF2-40B4-BE49-F238E27FC236}">
                <a16:creationId xmlns:a16="http://schemas.microsoft.com/office/drawing/2014/main" id="{FC4209FF-7E86-47D1-B8AC-8BA89E4ABE21}"/>
              </a:ext>
            </a:extLst>
          </p:cNvPr>
          <p:cNvSpPr txBox="1"/>
          <p:nvPr/>
        </p:nvSpPr>
        <p:spPr>
          <a:xfrm>
            <a:off x="457199" y="3964937"/>
            <a:ext cx="7689542" cy="369332"/>
          </a:xfrm>
          <a:prstGeom prst="rect">
            <a:avLst/>
          </a:prstGeom>
          <a:noFill/>
        </p:spPr>
        <p:txBody>
          <a:bodyPr wrap="square">
            <a:spAutoFit/>
          </a:bodyPr>
          <a:lstStyle/>
          <a:p>
            <a:r>
              <a:rPr lang="en-US" sz="900">
                <a:latin typeface="Barlow" panose="00000500000000000000" pitchFamily="2" charset="0"/>
              </a:rPr>
              <a:t>*Neuropathic symptoms: numbness, altered sensation, or pain in the feet. Neuropathic signs: decreased or absent ankle reflexes, decreased distal sensation, and distal muscle weakness or atrophy.</a:t>
            </a:r>
          </a:p>
        </p:txBody>
      </p:sp>
      <p:sp>
        <p:nvSpPr>
          <p:cNvPr id="9" name="TextBox 8">
            <a:extLst>
              <a:ext uri="{FF2B5EF4-FFF2-40B4-BE49-F238E27FC236}">
                <a16:creationId xmlns:a16="http://schemas.microsoft.com/office/drawing/2014/main" id="{3F5B15F8-B5DC-6CFA-1EB0-204C68474CB1}"/>
              </a:ext>
            </a:extLst>
          </p:cNvPr>
          <p:cNvSpPr txBox="1">
            <a:spLocks noChangeArrowheads="1"/>
          </p:cNvSpPr>
          <p:nvPr/>
        </p:nvSpPr>
        <p:spPr bwMode="auto">
          <a:xfrm>
            <a:off x="0" y="4905429"/>
            <a:ext cx="9007711" cy="215444"/>
          </a:xfrm>
          <a:prstGeom prst="rect">
            <a:avLst/>
          </a:prstGeom>
          <a:noFill/>
          <a:ln w="6350">
            <a:noFill/>
            <a:miter lim="800000"/>
            <a:headEnd/>
            <a:tailEnd/>
            <a:extLst>
              <a:ext uri="{C807C97D-BFC1-408E-A445-0C87EB9F89A2}">
                <ask:lineSketchStyleProps xmlns:ask="http://schemas.microsoft.com/office/drawing/2018/sketchyshapes" sd="1219033472">
                  <a:custGeom>
                    <a:avLst/>
                    <a:gdLst>
                      <a:gd name="connsiteX0" fmla="*/ 0 w 1404489"/>
                      <a:gd name="connsiteY0" fmla="*/ 0 h 261610"/>
                      <a:gd name="connsiteX1" fmla="*/ 454118 w 1404489"/>
                      <a:gd name="connsiteY1" fmla="*/ 0 h 261610"/>
                      <a:gd name="connsiteX2" fmla="*/ 880146 w 1404489"/>
                      <a:gd name="connsiteY2" fmla="*/ 0 h 261610"/>
                      <a:gd name="connsiteX3" fmla="*/ 1404489 w 1404489"/>
                      <a:gd name="connsiteY3" fmla="*/ 0 h 261610"/>
                      <a:gd name="connsiteX4" fmla="*/ 1404489 w 1404489"/>
                      <a:gd name="connsiteY4" fmla="*/ 261610 h 261610"/>
                      <a:gd name="connsiteX5" fmla="*/ 964416 w 1404489"/>
                      <a:gd name="connsiteY5" fmla="*/ 261610 h 261610"/>
                      <a:gd name="connsiteX6" fmla="*/ 468163 w 1404489"/>
                      <a:gd name="connsiteY6" fmla="*/ 261610 h 261610"/>
                      <a:gd name="connsiteX7" fmla="*/ 0 w 1404489"/>
                      <a:gd name="connsiteY7" fmla="*/ 261610 h 261610"/>
                      <a:gd name="connsiteX8" fmla="*/ 0 w 1404489"/>
                      <a:gd name="connsiteY8" fmla="*/ 0 h 261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4489" h="261610" extrusionOk="0">
                        <a:moveTo>
                          <a:pt x="0" y="0"/>
                        </a:moveTo>
                        <a:cubicBezTo>
                          <a:pt x="186517" y="11214"/>
                          <a:pt x="357112" y="-2566"/>
                          <a:pt x="454118" y="0"/>
                        </a:cubicBezTo>
                        <a:cubicBezTo>
                          <a:pt x="551124" y="2566"/>
                          <a:pt x="672061" y="-21049"/>
                          <a:pt x="880146" y="0"/>
                        </a:cubicBezTo>
                        <a:cubicBezTo>
                          <a:pt x="1088231" y="21049"/>
                          <a:pt x="1290771" y="23016"/>
                          <a:pt x="1404489" y="0"/>
                        </a:cubicBezTo>
                        <a:cubicBezTo>
                          <a:pt x="1401445" y="105995"/>
                          <a:pt x="1391651" y="141321"/>
                          <a:pt x="1404489" y="261610"/>
                        </a:cubicBezTo>
                        <a:cubicBezTo>
                          <a:pt x="1278215" y="244727"/>
                          <a:pt x="1105046" y="268231"/>
                          <a:pt x="964416" y="261610"/>
                        </a:cubicBezTo>
                        <a:cubicBezTo>
                          <a:pt x="823786" y="254989"/>
                          <a:pt x="571017" y="260850"/>
                          <a:pt x="468163" y="261610"/>
                        </a:cubicBezTo>
                        <a:cubicBezTo>
                          <a:pt x="365309" y="262370"/>
                          <a:pt x="175074" y="272868"/>
                          <a:pt x="0" y="261610"/>
                        </a:cubicBezTo>
                        <a:cubicBezTo>
                          <a:pt x="-9527" y="188235"/>
                          <a:pt x="-2184" y="84497"/>
                          <a:pt x="0" y="0"/>
                        </a:cubicBezTo>
                        <a:close/>
                      </a:path>
                    </a:pathLst>
                  </a:custGeom>
                  <ask:type>
                    <ask:lineSketchNone/>
                  </ask:type>
                </ask:lineSketchStyleProps>
              </a:ext>
            </a:extLst>
          </a:ln>
        </p:spPr>
        <p:txBody>
          <a:bodyPr wrap="square">
            <a:spAutoFit/>
          </a:bodyPr>
          <a:lstStyle>
            <a:defPPr>
              <a:defRPr lang="en-US"/>
            </a:defPPr>
            <a:lvl1pPr algn="l" defTabSz="3429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342900" algn="l" defTabSz="3429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685800" algn="l" defTabSz="3429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028700" algn="l" defTabSz="3429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371600" algn="l" defTabSz="3429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1714500" algn="l" defTabSz="6858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057400" algn="l" defTabSz="6858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2400300" algn="l" defTabSz="6858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2743200" algn="l" defTabSz="6858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r>
              <a:rPr lang="en-US" altLang="en-US" sz="800">
                <a:latin typeface="Barlow" panose="00000500000000000000" pitchFamily="2" charset="0"/>
                <a:ea typeface="Source Sans Pro" panose="020B0503030403020204" pitchFamily="34" charset="0"/>
              </a:rPr>
              <a:t>References: England et al. Neurology, 2014.</a:t>
            </a:r>
          </a:p>
        </p:txBody>
      </p:sp>
    </p:spTree>
    <p:extLst>
      <p:ext uri="{BB962C8B-B14F-4D97-AF65-F5344CB8AC3E}">
        <p14:creationId xmlns:p14="http://schemas.microsoft.com/office/powerpoint/2010/main" val="24456677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21F6FFD1-3A2E-DCA5-4D4E-DE9EF61DDAB1}"/>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800DFA65-FEDC-E04D-B90E-EFA56A9F4EC3}"/>
              </a:ext>
            </a:extLst>
          </p:cNvPr>
          <p:cNvSpPr>
            <a:spLocks noGrp="1"/>
          </p:cNvSpPr>
          <p:nvPr>
            <p:ph sz="quarter" idx="10"/>
          </p:nvPr>
        </p:nvSpPr>
        <p:spPr>
          <a:xfrm>
            <a:off x="260350" y="1205891"/>
            <a:ext cx="8479124" cy="3380514"/>
          </a:xfrm>
          <a:prstGeom prst="rect">
            <a:avLst/>
          </a:prstGeom>
        </p:spPr>
        <p:txBody>
          <a:bodyPr/>
          <a:lstStyle/>
          <a:p>
            <a:r>
              <a:rPr lang="en-US" dirty="0"/>
              <a:t>DPNCheck is a sensory nerve conduction test that uses a preconfigured electrode array to measure sural response amplitude and conduction velocity and produces a patient-specific report for clinician interpretation.</a:t>
            </a:r>
          </a:p>
          <a:p>
            <a:endParaRPr lang="en-US" dirty="0"/>
          </a:p>
          <a:p>
            <a:r>
              <a:rPr lang="en-US" dirty="0"/>
              <a:t>The service performed by the DPNCheck is described by </a:t>
            </a:r>
            <a:r>
              <a:rPr lang="en-US" b="1" dirty="0"/>
              <a:t>CPT 95905</a:t>
            </a:r>
            <a:r>
              <a:rPr lang="en-US" dirty="0"/>
              <a:t>:</a:t>
            </a:r>
          </a:p>
          <a:p>
            <a:pPr lvl="1"/>
            <a:r>
              <a:rPr lang="en-US" i="1" dirty="0"/>
              <a:t>Motor and/or sensory nerve conduction, using preconfigured electrode array(s), amplitude and latency/velocity study, each limb, includes F-wave study when performed, with interpretation and report.</a:t>
            </a:r>
            <a:br>
              <a:rPr lang="en-US" i="1" dirty="0"/>
            </a:br>
            <a:endParaRPr lang="en-US" i="1" dirty="0"/>
          </a:p>
          <a:p>
            <a:r>
              <a:rPr lang="en-US" dirty="0"/>
              <a:t>Screenings with DPNCheck are not typically covered. DPNCheck as a diagnostic test may be covered, but coverage will vary by insurance provider.</a:t>
            </a:r>
          </a:p>
          <a:p>
            <a:endParaRPr lang="en-US" dirty="0"/>
          </a:p>
          <a:p>
            <a:endParaRPr lang="en-US" dirty="0"/>
          </a:p>
        </p:txBody>
      </p:sp>
      <p:sp>
        <p:nvSpPr>
          <p:cNvPr id="2" name="Title 1">
            <a:extLst>
              <a:ext uri="{FF2B5EF4-FFF2-40B4-BE49-F238E27FC236}">
                <a16:creationId xmlns:a16="http://schemas.microsoft.com/office/drawing/2014/main" id="{6DC72C7B-1199-7743-B4C1-BC18498A62A5}"/>
              </a:ext>
            </a:extLst>
          </p:cNvPr>
          <p:cNvSpPr>
            <a:spLocks noGrp="1"/>
          </p:cNvSpPr>
          <p:nvPr>
            <p:ph type="title"/>
          </p:nvPr>
        </p:nvSpPr>
        <p:spPr>
          <a:prstGeom prst="rect">
            <a:avLst/>
          </a:prstGeom>
        </p:spPr>
        <p:txBody>
          <a:bodyPr/>
          <a:lstStyle/>
          <a:p>
            <a:r>
              <a:rPr lang="en-US" altLang="en-US"/>
              <a:t>DPNCheck is a recognized nerve conduction test </a:t>
            </a:r>
            <a:br>
              <a:rPr lang="en-US" altLang="en-US"/>
            </a:br>
            <a:r>
              <a:rPr lang="en-US" altLang="en-US"/>
              <a:t>with an associated CPT code 95905</a:t>
            </a:r>
            <a:endParaRPr lang="en-US"/>
          </a:p>
        </p:txBody>
      </p:sp>
    </p:spTree>
    <p:extLst>
      <p:ext uri="{BB962C8B-B14F-4D97-AF65-F5344CB8AC3E}">
        <p14:creationId xmlns:p14="http://schemas.microsoft.com/office/powerpoint/2010/main" val="36054550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573277A9-5A1C-58D2-23FC-73A652739C5E}"/>
              </a:ext>
            </a:extLst>
          </p:cNvPr>
          <p:cNvSpPr>
            <a:spLocks noGrp="1"/>
          </p:cNvSpPr>
          <p:nvPr>
            <p:ph type="body" sz="quarter" idx="11"/>
          </p:nvPr>
        </p:nvSpPr>
        <p:spPr>
          <a:xfrm>
            <a:off x="5256408" y="2084870"/>
            <a:ext cx="3350678" cy="738187"/>
          </a:xfrm>
        </p:spPr>
        <p:txBody>
          <a:bodyPr/>
          <a:lstStyle/>
          <a:p>
            <a:pPr>
              <a:spcBef>
                <a:spcPts val="0"/>
              </a:spcBef>
            </a:pPr>
            <a:r>
              <a:rPr lang="en-US" sz="1050">
                <a:solidFill>
                  <a:schemeClr val="accent1"/>
                </a:solidFill>
                <a:latin typeface="Barlow SemiBold" panose="00000700000000000000" pitchFamily="2" charset="0"/>
              </a:rPr>
              <a:t>Corporate Office</a:t>
            </a:r>
          </a:p>
          <a:p>
            <a:pPr>
              <a:spcBef>
                <a:spcPts val="0"/>
              </a:spcBef>
            </a:pPr>
            <a:r>
              <a:rPr lang="en-US" sz="1050">
                <a:solidFill>
                  <a:schemeClr val="bg1"/>
                </a:solidFill>
                <a:latin typeface="Barlow" panose="00000500000000000000" pitchFamily="2" charset="0"/>
              </a:rPr>
              <a:t>NeuroMetrix, Inc. 4b Gill Street Woburn, MA 01801</a:t>
            </a:r>
          </a:p>
          <a:p>
            <a:pPr>
              <a:spcBef>
                <a:spcPts val="0"/>
              </a:spcBef>
            </a:pPr>
            <a:endParaRPr lang="en-US" sz="1050"/>
          </a:p>
        </p:txBody>
      </p:sp>
      <p:sp>
        <p:nvSpPr>
          <p:cNvPr id="22" name="Text Placeholder 21">
            <a:extLst>
              <a:ext uri="{FF2B5EF4-FFF2-40B4-BE49-F238E27FC236}">
                <a16:creationId xmlns:a16="http://schemas.microsoft.com/office/drawing/2014/main" id="{CCB6E651-C739-0976-B946-16212E60E2AE}"/>
              </a:ext>
            </a:extLst>
          </p:cNvPr>
          <p:cNvSpPr>
            <a:spLocks noGrp="1"/>
          </p:cNvSpPr>
          <p:nvPr>
            <p:ph type="body" sz="quarter" idx="13"/>
          </p:nvPr>
        </p:nvSpPr>
        <p:spPr>
          <a:xfrm>
            <a:off x="5258033" y="3559673"/>
            <a:ext cx="3350678" cy="738187"/>
          </a:xfrm>
        </p:spPr>
        <p:txBody>
          <a:bodyPr/>
          <a:lstStyle/>
          <a:p>
            <a:pPr>
              <a:spcBef>
                <a:spcPts val="0"/>
              </a:spcBef>
            </a:pPr>
            <a:r>
              <a:rPr lang="en-US" sz="1050">
                <a:solidFill>
                  <a:schemeClr val="accent1"/>
                </a:solidFill>
                <a:latin typeface="Barlow SemiBold" panose="00000700000000000000" pitchFamily="2" charset="0"/>
              </a:rPr>
              <a:t>Customer Service</a:t>
            </a:r>
          </a:p>
          <a:p>
            <a:pPr>
              <a:spcBef>
                <a:spcPts val="0"/>
              </a:spcBef>
            </a:pPr>
            <a:r>
              <a:rPr lang="en-US" sz="1050">
                <a:solidFill>
                  <a:schemeClr val="bg1"/>
                </a:solidFill>
                <a:latin typeface="Barlow" panose="00000500000000000000" pitchFamily="2" charset="0"/>
              </a:rPr>
              <a:t>+1 888 786 7287    |    Mon–Fri, 9:00am–6:00pm EST</a:t>
            </a:r>
          </a:p>
          <a:p>
            <a:pPr>
              <a:spcBef>
                <a:spcPts val="0"/>
              </a:spcBef>
            </a:pPr>
            <a:r>
              <a:rPr lang="en-US" sz="1050">
                <a:solidFill>
                  <a:schemeClr val="bg1"/>
                </a:solidFill>
                <a:latin typeface="Barlow" panose="00000500000000000000" pitchFamily="2" charset="0"/>
              </a:rPr>
              <a:t>customerservice@neurometrix.com</a:t>
            </a:r>
          </a:p>
          <a:p>
            <a:pPr>
              <a:spcBef>
                <a:spcPts val="0"/>
              </a:spcBef>
            </a:pPr>
            <a:endParaRPr lang="en-US" sz="1050"/>
          </a:p>
        </p:txBody>
      </p:sp>
      <p:sp>
        <p:nvSpPr>
          <p:cNvPr id="23" name="Text Placeholder 129">
            <a:extLst>
              <a:ext uri="{FF2B5EF4-FFF2-40B4-BE49-F238E27FC236}">
                <a16:creationId xmlns:a16="http://schemas.microsoft.com/office/drawing/2014/main" id="{A0EC86A6-8E72-DF7D-2144-CC5923537FAC}"/>
              </a:ext>
            </a:extLst>
          </p:cNvPr>
          <p:cNvSpPr>
            <a:spLocks noGrp="1"/>
          </p:cNvSpPr>
          <p:nvPr>
            <p:ph type="body" sz="quarter" idx="12"/>
          </p:nvPr>
        </p:nvSpPr>
        <p:spPr>
          <a:xfrm>
            <a:off x="5256213" y="2822575"/>
            <a:ext cx="3351212" cy="738188"/>
          </a:xfrm>
          <a:prstGeom prst="rect">
            <a:avLst/>
          </a:prstGeom>
        </p:spPr>
        <p:txBody>
          <a:bodyPr/>
          <a:lstStyle>
            <a:lvl1pPr marL="0" indent="0" algn="l">
              <a:buNone/>
              <a:defRPr sz="1800">
                <a:solidFill>
                  <a:schemeClr val="bg1"/>
                </a:solidFill>
              </a:defRPr>
            </a:lvl1pPr>
            <a:lvl2pPr marL="322199" indent="0" algn="l">
              <a:buNone/>
              <a:defRPr>
                <a:solidFill>
                  <a:schemeClr val="bg1"/>
                </a:solidFill>
              </a:defRPr>
            </a:lvl2pPr>
            <a:lvl3pPr marL="644398" indent="0" algn="l">
              <a:buNone/>
              <a:defRPr>
                <a:solidFill>
                  <a:schemeClr val="bg1"/>
                </a:solidFill>
              </a:defRPr>
            </a:lvl3pPr>
            <a:lvl4pPr marL="966598" indent="0" algn="l">
              <a:buNone/>
              <a:defRPr>
                <a:solidFill>
                  <a:schemeClr val="bg1"/>
                </a:solidFill>
              </a:defRPr>
            </a:lvl4pPr>
            <a:lvl5pPr marL="0" indent="0" algn="l">
              <a:buNone/>
              <a:defRPr sz="1100">
                <a:solidFill>
                  <a:schemeClr val="bg1"/>
                </a:solidFill>
              </a:defRPr>
            </a:lvl5pPr>
          </a:lstStyle>
          <a:p>
            <a:pPr>
              <a:spcBef>
                <a:spcPts val="0"/>
              </a:spcBef>
            </a:pPr>
            <a:r>
              <a:rPr lang="en-US" sz="1050">
                <a:solidFill>
                  <a:schemeClr val="accent1"/>
                </a:solidFill>
                <a:latin typeface="Barlow SemiBold" panose="00000700000000000000" pitchFamily="2" charset="0"/>
              </a:rPr>
              <a:t>For More Information</a:t>
            </a:r>
          </a:p>
          <a:p>
            <a:pPr>
              <a:spcBef>
                <a:spcPts val="0"/>
              </a:spcBef>
            </a:pPr>
            <a:r>
              <a:rPr lang="en-US" sz="1050" u="sng">
                <a:solidFill>
                  <a:schemeClr val="bg1"/>
                </a:solidFill>
                <a:latin typeface="Barlow" panose="00000500000000000000" pitchFamily="2" charset="0"/>
                <a:hlinkClick r:id="rId3">
                  <a:extLst>
                    <a:ext uri="{A12FA001-AC4F-418D-AE19-62706E023703}">
                      <ahyp:hlinkClr xmlns:ahyp="http://schemas.microsoft.com/office/drawing/2018/hyperlinkcolor" val="tx"/>
                    </a:ext>
                  </a:extLst>
                </a:hlinkClick>
              </a:rPr>
              <a:t>www.DPNCheck.com</a:t>
            </a:r>
            <a:endParaRPr lang="en-US" sz="1050" u="sng">
              <a:solidFill>
                <a:schemeClr val="bg1"/>
              </a:solidFill>
              <a:latin typeface="Barlow" panose="00000500000000000000" pitchFamily="2" charset="0"/>
            </a:endParaRPr>
          </a:p>
        </p:txBody>
      </p:sp>
      <p:sp>
        <p:nvSpPr>
          <p:cNvPr id="2" name="Text Placeholder 2">
            <a:extLst>
              <a:ext uri="{FF2B5EF4-FFF2-40B4-BE49-F238E27FC236}">
                <a16:creationId xmlns:a16="http://schemas.microsoft.com/office/drawing/2014/main" id="{5E76BD42-5156-F420-A282-B6BB86125DF2}"/>
              </a:ext>
            </a:extLst>
          </p:cNvPr>
          <p:cNvSpPr>
            <a:spLocks noGrp="1"/>
          </p:cNvSpPr>
          <p:nvPr>
            <p:ph type="body" sz="quarter" idx="10"/>
          </p:nvPr>
        </p:nvSpPr>
        <p:spPr>
          <a:xfrm>
            <a:off x="6320970" y="4761593"/>
            <a:ext cx="2705100" cy="803275"/>
          </a:xfrm>
          <a:prstGeom prst="rect">
            <a:avLst/>
          </a:prstGeom>
        </p:spPr>
        <p:txBody>
          <a:bodyPr/>
          <a:lstStyle/>
          <a:p>
            <a:pPr marL="0" indent="0" algn="r">
              <a:buNone/>
            </a:pPr>
            <a:r>
              <a:rPr lang="en-US" sz="800">
                <a:solidFill>
                  <a:schemeClr val="bg1">
                    <a:lumMod val="85000"/>
                  </a:schemeClr>
                </a:solidFill>
              </a:rPr>
              <a:t>© 2024 NeuroMetrix, Inc.  |   PN2206097 Rev A</a:t>
            </a:r>
          </a:p>
        </p:txBody>
      </p:sp>
    </p:spTree>
    <p:extLst>
      <p:ext uri="{BB962C8B-B14F-4D97-AF65-F5344CB8AC3E}">
        <p14:creationId xmlns:p14="http://schemas.microsoft.com/office/powerpoint/2010/main" val="10706961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27AC5BE-4F4A-0235-3FF0-61B23A0AA790}"/>
              </a:ext>
            </a:extLst>
          </p:cNvPr>
          <p:cNvSpPr txBox="1"/>
          <p:nvPr/>
        </p:nvSpPr>
        <p:spPr>
          <a:xfrm>
            <a:off x="1190888" y="1626403"/>
            <a:ext cx="6171882" cy="1015663"/>
          </a:xfrm>
          <a:prstGeom prst="rect">
            <a:avLst/>
          </a:prstGeom>
          <a:noFill/>
        </p:spPr>
        <p:txBody>
          <a:bodyPr wrap="none" rtlCol="0">
            <a:spAutoFit/>
          </a:bodyPr>
          <a:lstStyle/>
          <a:p>
            <a:r>
              <a:rPr lang="en-US" sz="2400" b="1">
                <a:solidFill>
                  <a:schemeClr val="bg1"/>
                </a:solidFill>
                <a:latin typeface="Barlow SemiBold" panose="00000700000000000000" pitchFamily="2" charset="0"/>
              </a:rPr>
              <a:t>APPENDIX:</a:t>
            </a:r>
            <a:br>
              <a:rPr lang="en-US" sz="2400" b="1">
                <a:solidFill>
                  <a:schemeClr val="bg1"/>
                </a:solidFill>
                <a:latin typeface="Barlow SemiBold" panose="00000700000000000000" pitchFamily="2" charset="0"/>
              </a:rPr>
            </a:br>
            <a:br>
              <a:rPr lang="en-US">
                <a:solidFill>
                  <a:schemeClr val="bg1"/>
                </a:solidFill>
                <a:latin typeface="Barlow SemiBold" panose="00000700000000000000" pitchFamily="2" charset="0"/>
              </a:rPr>
            </a:br>
            <a:r>
              <a:rPr lang="en-US">
                <a:solidFill>
                  <a:schemeClr val="bg1"/>
                </a:solidFill>
                <a:latin typeface="Barlow SemiBold" panose="00000700000000000000" pitchFamily="2" charset="0"/>
              </a:rPr>
              <a:t>Additional Details, Studies, and Supplementary Information</a:t>
            </a:r>
          </a:p>
        </p:txBody>
      </p:sp>
    </p:spTree>
    <p:extLst>
      <p:ext uri="{BB962C8B-B14F-4D97-AF65-F5344CB8AC3E}">
        <p14:creationId xmlns:p14="http://schemas.microsoft.com/office/powerpoint/2010/main" val="1517982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5B01FB29-EF5C-D744-82E8-168C07EFDB21}"/>
              </a:ext>
            </a:extLst>
          </p:cNvPr>
          <p:cNvSpPr>
            <a:spLocks noGrp="1"/>
          </p:cNvSpPr>
          <p:nvPr>
            <p:ph type="title" idx="4294967295"/>
          </p:nvPr>
        </p:nvSpPr>
        <p:spPr>
          <a:xfrm>
            <a:off x="498142" y="254468"/>
            <a:ext cx="8184681" cy="409575"/>
          </a:xfrm>
          <a:prstGeom prst="rect">
            <a:avLst/>
          </a:prstGeom>
        </p:spPr>
        <p:txBody>
          <a:bodyPr/>
          <a:lstStyle/>
          <a:p>
            <a:pPr lvl="1"/>
            <a:r>
              <a:rPr lang="en-US" altLang="en-US" sz="2400">
                <a:solidFill>
                  <a:schemeClr val="tx1"/>
                </a:solidFill>
                <a:latin typeface="Barlow SemiBold" panose="00000700000000000000" pitchFamily="2" charset="0"/>
              </a:rPr>
              <a:t>Peripheral neuropathy is an independent risk for falling </a:t>
            </a:r>
            <a:br>
              <a:rPr lang="en-US" altLang="en-US" sz="2400">
                <a:solidFill>
                  <a:schemeClr val="tx1"/>
                </a:solidFill>
                <a:latin typeface="Barlow SemiBold" panose="00000700000000000000" pitchFamily="2" charset="0"/>
              </a:rPr>
            </a:br>
            <a:r>
              <a:rPr lang="en-US" altLang="en-US" sz="2400">
                <a:solidFill>
                  <a:schemeClr val="tx1"/>
                </a:solidFill>
                <a:latin typeface="Barlow SemiBold" panose="00000700000000000000" pitchFamily="2" charset="0"/>
              </a:rPr>
              <a:t>and fall severity</a:t>
            </a:r>
          </a:p>
        </p:txBody>
      </p:sp>
      <p:sp>
        <p:nvSpPr>
          <p:cNvPr id="18" name="TextBox 17">
            <a:extLst>
              <a:ext uri="{FF2B5EF4-FFF2-40B4-BE49-F238E27FC236}">
                <a16:creationId xmlns:a16="http://schemas.microsoft.com/office/drawing/2014/main" id="{01E5062B-8C9F-B543-9FCD-B955101F21EE}"/>
              </a:ext>
            </a:extLst>
          </p:cNvPr>
          <p:cNvSpPr txBox="1"/>
          <p:nvPr/>
        </p:nvSpPr>
        <p:spPr>
          <a:xfrm>
            <a:off x="498143" y="4394224"/>
            <a:ext cx="8785460" cy="338554"/>
          </a:xfrm>
          <a:prstGeom prst="rect">
            <a:avLst/>
          </a:prstGeom>
          <a:noFill/>
        </p:spPr>
        <p:txBody>
          <a:bodyPr wrap="square">
            <a:spAutoFit/>
          </a:bodyPr>
          <a:lstStyle/>
          <a:p>
            <a:r>
              <a:rPr lang="en-US" sz="800" dirty="0">
                <a:solidFill>
                  <a:srgbClr val="222222"/>
                </a:solidFill>
                <a:latin typeface="Source Sans Pro" panose="020B0503030403020204" pitchFamily="34" charset="0"/>
                <a:ea typeface="Source Sans Pro" panose="020B0503030403020204" pitchFamily="34" charset="0"/>
              </a:rPr>
              <a:t>*OR, odds ratio.</a:t>
            </a:r>
          </a:p>
          <a:p>
            <a:r>
              <a:rPr lang="en-US" sz="800" dirty="0">
                <a:solidFill>
                  <a:srgbClr val="222222"/>
                </a:solidFill>
                <a:latin typeface="Source Sans Pro" panose="020B0503030403020204" pitchFamily="34" charset="0"/>
                <a:ea typeface="Source Sans Pro" panose="020B0503030403020204" pitchFamily="34" charset="0"/>
              </a:rPr>
              <a:t>References: Richardson and </a:t>
            </a:r>
            <a:r>
              <a:rPr lang="en-US" sz="800" dirty="0" err="1">
                <a:solidFill>
                  <a:srgbClr val="222222"/>
                </a:solidFill>
                <a:latin typeface="Source Sans Pro" panose="020B0503030403020204" pitchFamily="34" charset="0"/>
                <a:ea typeface="Source Sans Pro" panose="020B0503030403020204" pitchFamily="34" charset="0"/>
              </a:rPr>
              <a:t>Hurvitz</a:t>
            </a:r>
            <a:r>
              <a:rPr lang="en-US" sz="800" dirty="0">
                <a:solidFill>
                  <a:srgbClr val="222222"/>
                </a:solidFill>
                <a:latin typeface="Source Sans Pro" panose="020B0503030403020204" pitchFamily="34" charset="0"/>
                <a:ea typeface="Source Sans Pro" panose="020B0503030403020204" pitchFamily="34" charset="0"/>
              </a:rPr>
              <a:t>. J </a:t>
            </a:r>
            <a:r>
              <a:rPr lang="en-US" sz="800" dirty="0" err="1">
                <a:solidFill>
                  <a:srgbClr val="222222"/>
                </a:solidFill>
                <a:latin typeface="Source Sans Pro" panose="020B0503030403020204" pitchFamily="34" charset="0"/>
                <a:ea typeface="Source Sans Pro" panose="020B0503030403020204" pitchFamily="34" charset="0"/>
              </a:rPr>
              <a:t>Gerontol</a:t>
            </a:r>
            <a:r>
              <a:rPr lang="en-US" sz="800" dirty="0">
                <a:solidFill>
                  <a:srgbClr val="222222"/>
                </a:solidFill>
                <a:latin typeface="Source Sans Pro" panose="020B0503030403020204" pitchFamily="34" charset="0"/>
                <a:ea typeface="Source Sans Pro" panose="020B0503030403020204" pitchFamily="34" charset="0"/>
              </a:rPr>
              <a:t>, 1995. Cheng et al. J Clin </a:t>
            </a:r>
            <a:r>
              <a:rPr lang="en-US" sz="800" dirty="0" err="1">
                <a:solidFill>
                  <a:srgbClr val="222222"/>
                </a:solidFill>
                <a:latin typeface="Source Sans Pro" panose="020B0503030403020204" pitchFamily="34" charset="0"/>
                <a:ea typeface="Source Sans Pro" panose="020B0503030403020204" pitchFamily="34" charset="0"/>
              </a:rPr>
              <a:t>Nurs</a:t>
            </a:r>
            <a:r>
              <a:rPr lang="en-US" sz="800" dirty="0">
                <a:solidFill>
                  <a:srgbClr val="222222"/>
                </a:solidFill>
                <a:latin typeface="Source Sans Pro" panose="020B0503030403020204" pitchFamily="34" charset="0"/>
                <a:ea typeface="Source Sans Pro" panose="020B0503030403020204" pitchFamily="34" charset="0"/>
              </a:rPr>
              <a:t>, 2002. Erlandson et al. J </a:t>
            </a:r>
            <a:r>
              <a:rPr lang="en-US" sz="800" dirty="0" err="1">
                <a:solidFill>
                  <a:srgbClr val="222222"/>
                </a:solidFill>
                <a:latin typeface="Source Sans Pro" panose="020B0503030403020204" pitchFamily="34" charset="0"/>
                <a:ea typeface="Source Sans Pro" panose="020B0503030403020204" pitchFamily="34" charset="0"/>
              </a:rPr>
              <a:t>Acquir</a:t>
            </a:r>
            <a:r>
              <a:rPr lang="en-US" sz="800" dirty="0">
                <a:solidFill>
                  <a:srgbClr val="222222"/>
                </a:solidFill>
                <a:latin typeface="Source Sans Pro" panose="020B0503030403020204" pitchFamily="34" charset="0"/>
                <a:ea typeface="Source Sans Pro" panose="020B0503030403020204" pitchFamily="34" charset="0"/>
              </a:rPr>
              <a:t> Immune </a:t>
            </a:r>
            <a:r>
              <a:rPr lang="en-US" sz="800" dirty="0" err="1">
                <a:solidFill>
                  <a:srgbClr val="222222"/>
                </a:solidFill>
                <a:latin typeface="Source Sans Pro" panose="020B0503030403020204" pitchFamily="34" charset="0"/>
                <a:ea typeface="Source Sans Pro" panose="020B0503030403020204" pitchFamily="34" charset="0"/>
              </a:rPr>
              <a:t>Defic</a:t>
            </a:r>
            <a:r>
              <a:rPr lang="en-US" sz="800" dirty="0">
                <a:solidFill>
                  <a:srgbClr val="222222"/>
                </a:solidFill>
                <a:latin typeface="Source Sans Pro" panose="020B0503030403020204" pitchFamily="34" charset="0"/>
                <a:ea typeface="Source Sans Pro" panose="020B0503030403020204" pitchFamily="34" charset="0"/>
              </a:rPr>
              <a:t> </a:t>
            </a:r>
            <a:r>
              <a:rPr lang="en-US" sz="800" dirty="0" err="1">
                <a:solidFill>
                  <a:srgbClr val="222222"/>
                </a:solidFill>
                <a:latin typeface="Source Sans Pro" panose="020B0503030403020204" pitchFamily="34" charset="0"/>
                <a:ea typeface="Source Sans Pro" panose="020B0503030403020204" pitchFamily="34" charset="0"/>
              </a:rPr>
              <a:t>Syndr</a:t>
            </a:r>
            <a:r>
              <a:rPr lang="en-US" sz="800" dirty="0">
                <a:solidFill>
                  <a:srgbClr val="222222"/>
                </a:solidFill>
                <a:latin typeface="Source Sans Pro" panose="020B0503030403020204" pitchFamily="34" charset="0"/>
                <a:ea typeface="Source Sans Pro" panose="020B0503030403020204" pitchFamily="34" charset="0"/>
              </a:rPr>
              <a:t>, 2019. </a:t>
            </a:r>
            <a:r>
              <a:rPr lang="en-US" sz="800" dirty="0" err="1">
                <a:solidFill>
                  <a:srgbClr val="222222"/>
                </a:solidFill>
                <a:latin typeface="Source Sans Pro" panose="020B0503030403020204" pitchFamily="34" charset="0"/>
                <a:ea typeface="Source Sans Pro" panose="020B0503030403020204" pitchFamily="34" charset="0"/>
              </a:rPr>
              <a:t>Riskowski</a:t>
            </a:r>
            <a:r>
              <a:rPr lang="en-US" sz="800" dirty="0">
                <a:solidFill>
                  <a:srgbClr val="222222"/>
                </a:solidFill>
                <a:latin typeface="Source Sans Pro" panose="020B0503030403020204" pitchFamily="34" charset="0"/>
                <a:ea typeface="Source Sans Pro" panose="020B0503030403020204" pitchFamily="34" charset="0"/>
              </a:rPr>
              <a:t> et al. Journal of Foot and Ankle Research, 2012.</a:t>
            </a:r>
          </a:p>
        </p:txBody>
      </p:sp>
      <p:sp>
        <p:nvSpPr>
          <p:cNvPr id="27" name="Rectangle 26">
            <a:extLst>
              <a:ext uri="{FF2B5EF4-FFF2-40B4-BE49-F238E27FC236}">
                <a16:creationId xmlns:a16="http://schemas.microsoft.com/office/drawing/2014/main" id="{6E1EB243-EBF8-622A-0B93-C1E64D43959F}"/>
              </a:ext>
            </a:extLst>
          </p:cNvPr>
          <p:cNvSpPr/>
          <p:nvPr/>
        </p:nvSpPr>
        <p:spPr>
          <a:xfrm>
            <a:off x="1797087" y="1272618"/>
            <a:ext cx="2743200" cy="32048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a:solidFill>
                  <a:srgbClr val="FF0000"/>
                </a:solidFill>
              </a:rPr>
              <a:t>Peripheral Neuropathy</a:t>
            </a:r>
          </a:p>
        </p:txBody>
      </p:sp>
      <p:sp>
        <p:nvSpPr>
          <p:cNvPr id="28" name="Rectangle 27">
            <a:extLst>
              <a:ext uri="{FF2B5EF4-FFF2-40B4-BE49-F238E27FC236}">
                <a16:creationId xmlns:a16="http://schemas.microsoft.com/office/drawing/2014/main" id="{FAF8B12D-1ADA-F2D8-2075-0A72044CD562}"/>
              </a:ext>
            </a:extLst>
          </p:cNvPr>
          <p:cNvSpPr/>
          <p:nvPr/>
        </p:nvSpPr>
        <p:spPr>
          <a:xfrm>
            <a:off x="1797087" y="1815596"/>
            <a:ext cx="2743200" cy="832072"/>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457200" indent="-171450">
              <a:buFont typeface="Arial" panose="020B0604020202020204" pitchFamily="34" charset="0"/>
              <a:buChar char="•"/>
            </a:pPr>
            <a:r>
              <a:rPr lang="en-US" sz="1050">
                <a:solidFill>
                  <a:schemeClr val="tx1"/>
                </a:solidFill>
              </a:rPr>
              <a:t>Decreased Sensation</a:t>
            </a:r>
          </a:p>
          <a:p>
            <a:pPr marL="457200" indent="-171450">
              <a:buFont typeface="Arial" panose="020B0604020202020204" pitchFamily="34" charset="0"/>
              <a:buChar char="•"/>
            </a:pPr>
            <a:r>
              <a:rPr lang="en-US" sz="1050">
                <a:solidFill>
                  <a:schemeClr val="tx1"/>
                </a:solidFill>
              </a:rPr>
              <a:t>Altered Proprioception (sense of body position and movement)</a:t>
            </a:r>
          </a:p>
          <a:p>
            <a:pPr marL="457200" indent="-171450">
              <a:buFont typeface="Arial" panose="020B0604020202020204" pitchFamily="34" charset="0"/>
              <a:buChar char="•"/>
            </a:pPr>
            <a:r>
              <a:rPr lang="en-US" sz="1050">
                <a:solidFill>
                  <a:schemeClr val="tx1"/>
                </a:solidFill>
              </a:rPr>
              <a:t>Weakness</a:t>
            </a:r>
          </a:p>
          <a:p>
            <a:pPr marL="457200" indent="-171450">
              <a:buFont typeface="Arial" panose="020B0604020202020204" pitchFamily="34" charset="0"/>
              <a:buChar char="•"/>
            </a:pPr>
            <a:r>
              <a:rPr lang="en-US" sz="1050">
                <a:solidFill>
                  <a:schemeClr val="tx1"/>
                </a:solidFill>
              </a:rPr>
              <a:t>Neuropathic Pain</a:t>
            </a:r>
          </a:p>
        </p:txBody>
      </p:sp>
      <p:sp>
        <p:nvSpPr>
          <p:cNvPr id="29" name="Rectangle 28">
            <a:extLst>
              <a:ext uri="{FF2B5EF4-FFF2-40B4-BE49-F238E27FC236}">
                <a16:creationId xmlns:a16="http://schemas.microsoft.com/office/drawing/2014/main" id="{FCBA05D0-C6BC-8EC1-3349-118FA39833C4}"/>
              </a:ext>
            </a:extLst>
          </p:cNvPr>
          <p:cNvSpPr/>
          <p:nvPr/>
        </p:nvSpPr>
        <p:spPr>
          <a:xfrm>
            <a:off x="1797087" y="2870165"/>
            <a:ext cx="2743200" cy="36068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457200" indent="-171450">
              <a:buFont typeface="Arial" panose="020B0604020202020204" pitchFamily="34" charset="0"/>
              <a:buChar char="•"/>
            </a:pPr>
            <a:r>
              <a:rPr lang="en-US" sz="1050">
                <a:solidFill>
                  <a:schemeClr val="tx1"/>
                </a:solidFill>
              </a:rPr>
              <a:t>Impaired postural stability</a:t>
            </a:r>
          </a:p>
          <a:p>
            <a:pPr marL="457200" indent="-171450">
              <a:buFont typeface="Arial" panose="020B0604020202020204" pitchFamily="34" charset="0"/>
              <a:buChar char="•"/>
            </a:pPr>
            <a:r>
              <a:rPr lang="en-US" sz="1050">
                <a:solidFill>
                  <a:schemeClr val="tx1"/>
                </a:solidFill>
              </a:rPr>
              <a:t>Unstable gait</a:t>
            </a:r>
          </a:p>
        </p:txBody>
      </p:sp>
      <p:sp>
        <p:nvSpPr>
          <p:cNvPr id="30" name="Rectangle 29">
            <a:extLst>
              <a:ext uri="{FF2B5EF4-FFF2-40B4-BE49-F238E27FC236}">
                <a16:creationId xmlns:a16="http://schemas.microsoft.com/office/drawing/2014/main" id="{717B7B96-DA15-A87A-9F41-B89638536F3E}"/>
              </a:ext>
            </a:extLst>
          </p:cNvPr>
          <p:cNvSpPr/>
          <p:nvPr/>
        </p:nvSpPr>
        <p:spPr>
          <a:xfrm>
            <a:off x="1797087" y="3555021"/>
            <a:ext cx="2743200" cy="406846"/>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FF0000"/>
                </a:solidFill>
              </a:rPr>
              <a:t>Increased Fall Risk (OR 1.5 – 2.5*)</a:t>
            </a:r>
          </a:p>
          <a:p>
            <a:pPr algn="ctr"/>
            <a:r>
              <a:rPr lang="en-US" sz="1050" dirty="0">
                <a:solidFill>
                  <a:srgbClr val="FF0000"/>
                </a:solidFill>
              </a:rPr>
              <a:t>Increased Fall Severity</a:t>
            </a:r>
          </a:p>
        </p:txBody>
      </p:sp>
      <p:grpSp>
        <p:nvGrpSpPr>
          <p:cNvPr id="40" name="Group 39">
            <a:extLst>
              <a:ext uri="{FF2B5EF4-FFF2-40B4-BE49-F238E27FC236}">
                <a16:creationId xmlns:a16="http://schemas.microsoft.com/office/drawing/2014/main" id="{AAE1D805-34E6-DB6F-7E67-15E6863CE2E3}"/>
              </a:ext>
            </a:extLst>
          </p:cNvPr>
          <p:cNvGrpSpPr/>
          <p:nvPr/>
        </p:nvGrpSpPr>
        <p:grpSpPr>
          <a:xfrm>
            <a:off x="5386559" y="1340792"/>
            <a:ext cx="2800098" cy="2580297"/>
            <a:chOff x="5847616" y="1140126"/>
            <a:chExt cx="2800098" cy="2580297"/>
          </a:xfrm>
        </p:grpSpPr>
        <p:sp>
          <p:nvSpPr>
            <p:cNvPr id="16" name="TextBox 15">
              <a:extLst>
                <a:ext uri="{FF2B5EF4-FFF2-40B4-BE49-F238E27FC236}">
                  <a16:creationId xmlns:a16="http://schemas.microsoft.com/office/drawing/2014/main" id="{6FFD57A6-5B4A-5D2C-C44B-A7E584321515}"/>
                </a:ext>
              </a:extLst>
            </p:cNvPr>
            <p:cNvSpPr txBox="1"/>
            <p:nvPr/>
          </p:nvSpPr>
          <p:spPr>
            <a:xfrm>
              <a:off x="5847616" y="3143342"/>
              <a:ext cx="1228012" cy="577081"/>
            </a:xfrm>
            <a:prstGeom prst="rect">
              <a:avLst/>
            </a:prstGeom>
            <a:noFill/>
          </p:spPr>
          <p:txBody>
            <a:bodyPr wrap="square" rtlCol="0">
              <a:spAutoFit/>
            </a:bodyPr>
            <a:lstStyle/>
            <a:p>
              <a:pPr algn="ctr"/>
              <a:r>
                <a:rPr lang="en-US" sz="1050"/>
                <a:t>Typical Rate Without Peripheral Neuropathy</a:t>
              </a:r>
            </a:p>
          </p:txBody>
        </p:sp>
        <p:sp>
          <p:nvSpPr>
            <p:cNvPr id="19" name="TextBox 18">
              <a:extLst>
                <a:ext uri="{FF2B5EF4-FFF2-40B4-BE49-F238E27FC236}">
                  <a16:creationId xmlns:a16="http://schemas.microsoft.com/office/drawing/2014/main" id="{0DBE6C9A-CC2D-3C94-FABE-4B9D994C1807}"/>
                </a:ext>
              </a:extLst>
            </p:cNvPr>
            <p:cNvSpPr txBox="1"/>
            <p:nvPr/>
          </p:nvSpPr>
          <p:spPr>
            <a:xfrm>
              <a:off x="7419702" y="3143342"/>
              <a:ext cx="1228012" cy="577081"/>
            </a:xfrm>
            <a:prstGeom prst="rect">
              <a:avLst/>
            </a:prstGeom>
            <a:noFill/>
          </p:spPr>
          <p:txBody>
            <a:bodyPr wrap="square" rtlCol="0">
              <a:spAutoFit/>
            </a:bodyPr>
            <a:lstStyle/>
            <a:p>
              <a:pPr algn="ctr"/>
              <a:r>
                <a:rPr lang="en-US" sz="1050"/>
                <a:t>Estimated Rate with Peripheral Neuropathy</a:t>
              </a:r>
            </a:p>
          </p:txBody>
        </p:sp>
        <p:sp>
          <p:nvSpPr>
            <p:cNvPr id="20" name="Rectangle 19">
              <a:extLst>
                <a:ext uri="{FF2B5EF4-FFF2-40B4-BE49-F238E27FC236}">
                  <a16:creationId xmlns:a16="http://schemas.microsoft.com/office/drawing/2014/main" id="{A95F0975-2FB9-9397-E178-B77C6D4E6F48}"/>
                </a:ext>
              </a:extLst>
            </p:cNvPr>
            <p:cNvSpPr/>
            <p:nvPr/>
          </p:nvSpPr>
          <p:spPr>
            <a:xfrm>
              <a:off x="6117804" y="2337764"/>
              <a:ext cx="574766" cy="688080"/>
            </a:xfrm>
            <a:prstGeom prst="rect">
              <a:avLst/>
            </a:prstGeom>
            <a:gradFill>
              <a:gsLst>
                <a:gs pos="0">
                  <a:schemeClr val="accent1">
                    <a:tint val="100000"/>
                    <a:shade val="100000"/>
                    <a:satMod val="130000"/>
                  </a:schemeClr>
                </a:gs>
                <a:gs pos="100000">
                  <a:schemeClr val="accent1">
                    <a:tint val="50000"/>
                    <a:shade val="100000"/>
                    <a:satMod val="350000"/>
                  </a:schemeClr>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25%</a:t>
              </a:r>
            </a:p>
          </p:txBody>
        </p:sp>
        <p:sp>
          <p:nvSpPr>
            <p:cNvPr id="21" name="Rectangle 20">
              <a:extLst>
                <a:ext uri="{FF2B5EF4-FFF2-40B4-BE49-F238E27FC236}">
                  <a16:creationId xmlns:a16="http://schemas.microsoft.com/office/drawing/2014/main" id="{78BA4259-4FAA-FD17-D479-48393EE6853F}"/>
                </a:ext>
              </a:extLst>
            </p:cNvPr>
            <p:cNvSpPr/>
            <p:nvPr/>
          </p:nvSpPr>
          <p:spPr>
            <a:xfrm>
              <a:off x="7728766" y="1603206"/>
              <a:ext cx="574766" cy="1430718"/>
            </a:xfrm>
            <a:prstGeom prst="rect">
              <a:avLst/>
            </a:prstGeom>
            <a:gradFill>
              <a:gsLst>
                <a:gs pos="0">
                  <a:schemeClr val="accent1">
                    <a:tint val="100000"/>
                    <a:shade val="100000"/>
                    <a:satMod val="130000"/>
                  </a:schemeClr>
                </a:gs>
                <a:gs pos="100000">
                  <a:schemeClr val="accent1">
                    <a:tint val="50000"/>
                    <a:shade val="100000"/>
                    <a:satMod val="350000"/>
                  </a:schemeClr>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45%</a:t>
              </a:r>
            </a:p>
          </p:txBody>
        </p:sp>
        <p:cxnSp>
          <p:nvCxnSpPr>
            <p:cNvPr id="23" name="Straight Arrow Connector 22">
              <a:extLst>
                <a:ext uri="{FF2B5EF4-FFF2-40B4-BE49-F238E27FC236}">
                  <a16:creationId xmlns:a16="http://schemas.microsoft.com/office/drawing/2014/main" id="{D2C6B230-85BF-0CD0-76B9-1C68C02DBB46}"/>
                </a:ext>
              </a:extLst>
            </p:cNvPr>
            <p:cNvCxnSpPr>
              <a:cxnSpLocks/>
            </p:cNvCxnSpPr>
            <p:nvPr/>
          </p:nvCxnSpPr>
          <p:spPr>
            <a:xfrm flipV="1">
              <a:off x="6796949" y="2148039"/>
              <a:ext cx="818605" cy="46197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211FABC3-114A-1FE5-E46E-EFA081BDD036}"/>
                </a:ext>
              </a:extLst>
            </p:cNvPr>
            <p:cNvCxnSpPr>
              <a:cxnSpLocks/>
            </p:cNvCxnSpPr>
            <p:nvPr/>
          </p:nvCxnSpPr>
          <p:spPr>
            <a:xfrm>
              <a:off x="6056721" y="3042004"/>
              <a:ext cx="2286000" cy="0"/>
            </a:xfrm>
            <a:prstGeom prst="line">
              <a:avLst/>
            </a:prstGeom>
            <a:ln w="5080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51DF4D7E-278C-5DD9-87A6-A2F6F5245FB7}"/>
                </a:ext>
              </a:extLst>
            </p:cNvPr>
            <p:cNvSpPr txBox="1"/>
            <p:nvPr/>
          </p:nvSpPr>
          <p:spPr>
            <a:xfrm>
              <a:off x="6706958" y="2084183"/>
              <a:ext cx="818605" cy="253916"/>
            </a:xfrm>
            <a:prstGeom prst="rect">
              <a:avLst/>
            </a:prstGeom>
            <a:noFill/>
          </p:spPr>
          <p:txBody>
            <a:bodyPr wrap="square" rtlCol="0">
              <a:spAutoFit/>
            </a:bodyPr>
            <a:lstStyle/>
            <a:p>
              <a:pPr algn="ctr"/>
              <a:r>
                <a:rPr lang="en-US" sz="1050" b="1" dirty="0"/>
                <a:t>OR* 2.5</a:t>
              </a:r>
            </a:p>
          </p:txBody>
        </p:sp>
        <p:sp>
          <p:nvSpPr>
            <p:cNvPr id="31" name="TextBox 30">
              <a:extLst>
                <a:ext uri="{FF2B5EF4-FFF2-40B4-BE49-F238E27FC236}">
                  <a16:creationId xmlns:a16="http://schemas.microsoft.com/office/drawing/2014/main" id="{3E765332-9023-039E-B286-F7117497CA3B}"/>
                </a:ext>
              </a:extLst>
            </p:cNvPr>
            <p:cNvSpPr txBox="1"/>
            <p:nvPr/>
          </p:nvSpPr>
          <p:spPr>
            <a:xfrm>
              <a:off x="6197413" y="1140126"/>
              <a:ext cx="2089867" cy="400110"/>
            </a:xfrm>
            <a:prstGeom prst="rect">
              <a:avLst/>
            </a:prstGeom>
            <a:noFill/>
          </p:spPr>
          <p:txBody>
            <a:bodyPr wrap="none" rtlCol="0">
              <a:spAutoFit/>
            </a:bodyPr>
            <a:lstStyle/>
            <a:p>
              <a:r>
                <a:rPr lang="en-US" sz="2000"/>
                <a:t>Fall Rate in Elderly</a:t>
              </a:r>
            </a:p>
          </p:txBody>
        </p:sp>
      </p:grpSp>
      <p:cxnSp>
        <p:nvCxnSpPr>
          <p:cNvPr id="35" name="Straight Arrow Connector 34">
            <a:extLst>
              <a:ext uri="{FF2B5EF4-FFF2-40B4-BE49-F238E27FC236}">
                <a16:creationId xmlns:a16="http://schemas.microsoft.com/office/drawing/2014/main" id="{DC37F636-EDF1-AF22-9A94-713B869D27E8}"/>
              </a:ext>
            </a:extLst>
          </p:cNvPr>
          <p:cNvCxnSpPr>
            <a:cxnSpLocks/>
          </p:cNvCxnSpPr>
          <p:nvPr/>
        </p:nvCxnSpPr>
        <p:spPr>
          <a:xfrm>
            <a:off x="3168687" y="1593099"/>
            <a:ext cx="0" cy="298466"/>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6634FF3D-6F29-12E2-8184-1FC68744FED1}"/>
              </a:ext>
            </a:extLst>
          </p:cNvPr>
          <p:cNvCxnSpPr>
            <a:cxnSpLocks/>
            <a:stCxn id="28" idx="2"/>
          </p:cNvCxnSpPr>
          <p:nvPr/>
        </p:nvCxnSpPr>
        <p:spPr>
          <a:xfrm>
            <a:off x="3168687" y="2647668"/>
            <a:ext cx="0" cy="224787"/>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AF45BE3D-EDF9-3F28-4052-34EFFAB3E93F}"/>
              </a:ext>
            </a:extLst>
          </p:cNvPr>
          <p:cNvCxnSpPr>
            <a:cxnSpLocks/>
          </p:cNvCxnSpPr>
          <p:nvPr/>
        </p:nvCxnSpPr>
        <p:spPr>
          <a:xfrm>
            <a:off x="3168687" y="3256555"/>
            <a:ext cx="0" cy="298466"/>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599094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able&#10;&#10;Description automatically generated">
            <a:extLst>
              <a:ext uri="{FF2B5EF4-FFF2-40B4-BE49-F238E27FC236}">
                <a16:creationId xmlns:a16="http://schemas.microsoft.com/office/drawing/2014/main" id="{33C4A169-5F71-5743-5B7A-BF6A98E029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072" y="2490482"/>
            <a:ext cx="6344312" cy="2159431"/>
          </a:xfrm>
          <a:prstGeom prst="rect">
            <a:avLst/>
          </a:prstGeom>
        </p:spPr>
      </p:pic>
      <p:sp>
        <p:nvSpPr>
          <p:cNvPr id="2" name="Title 1">
            <a:extLst>
              <a:ext uri="{FF2B5EF4-FFF2-40B4-BE49-F238E27FC236}">
                <a16:creationId xmlns:a16="http://schemas.microsoft.com/office/drawing/2014/main" id="{16D652F5-3B80-AA95-5EE7-FC66DE09F309}"/>
              </a:ext>
            </a:extLst>
          </p:cNvPr>
          <p:cNvSpPr>
            <a:spLocks noGrp="1"/>
          </p:cNvSpPr>
          <p:nvPr>
            <p:ph type="title" idx="4294967295"/>
          </p:nvPr>
        </p:nvSpPr>
        <p:spPr>
          <a:xfrm>
            <a:off x="384969" y="160639"/>
            <a:ext cx="8374062" cy="407987"/>
          </a:xfrm>
          <a:prstGeom prst="rect">
            <a:avLst/>
          </a:prstGeom>
        </p:spPr>
        <p:txBody>
          <a:bodyPr/>
          <a:lstStyle/>
          <a:p>
            <a:r>
              <a:rPr lang="en-US" sz="2000">
                <a:solidFill>
                  <a:schemeClr val="tx1"/>
                </a:solidFill>
                <a:latin typeface="Barlow SemiBold" panose="00000700000000000000" pitchFamily="2" charset="0"/>
              </a:rPr>
              <a:t>Monofilament and tuning fork </a:t>
            </a:r>
            <a:r>
              <a:rPr lang="en-US" sz="2000">
                <a:solidFill>
                  <a:schemeClr val="accent1"/>
                </a:solidFill>
                <a:latin typeface="Barlow SemiBold" panose="00000700000000000000" pitchFamily="2" charset="0"/>
              </a:rPr>
              <a:t>only detect half </a:t>
            </a:r>
            <a:r>
              <a:rPr lang="en-US" sz="2000">
                <a:solidFill>
                  <a:schemeClr val="tx1"/>
                </a:solidFill>
                <a:latin typeface="Barlow SemiBold" panose="00000700000000000000" pitchFamily="2" charset="0"/>
              </a:rPr>
              <a:t>of peripheral neuropathy cases identified by sural nerve conduction*</a:t>
            </a:r>
          </a:p>
        </p:txBody>
      </p:sp>
      <p:pic>
        <p:nvPicPr>
          <p:cNvPr id="4" name="Picture 3" descr="Graphical user interface, text&#10;&#10;Description automatically generated">
            <a:extLst>
              <a:ext uri="{FF2B5EF4-FFF2-40B4-BE49-F238E27FC236}">
                <a16:creationId xmlns:a16="http://schemas.microsoft.com/office/drawing/2014/main" id="{3EE7AD9E-B86E-5EC7-10D0-689A10A11D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343" y="985597"/>
            <a:ext cx="4103045" cy="1377664"/>
          </a:xfrm>
          <a:prstGeom prst="rect">
            <a:avLst/>
          </a:prstGeom>
          <a:noFill/>
          <a:ln>
            <a:solidFill>
              <a:schemeClr val="tx1"/>
            </a:solidFill>
          </a:ln>
        </p:spPr>
      </p:pic>
      <p:sp>
        <p:nvSpPr>
          <p:cNvPr id="7" name="TextBox 6">
            <a:extLst>
              <a:ext uri="{FF2B5EF4-FFF2-40B4-BE49-F238E27FC236}">
                <a16:creationId xmlns:a16="http://schemas.microsoft.com/office/drawing/2014/main" id="{1F26B034-0E37-E515-39E3-5AD08513568D}"/>
              </a:ext>
            </a:extLst>
          </p:cNvPr>
          <p:cNvSpPr txBox="1"/>
          <p:nvPr/>
        </p:nvSpPr>
        <p:spPr>
          <a:xfrm>
            <a:off x="6840550" y="3550593"/>
            <a:ext cx="2115351" cy="553998"/>
          </a:xfrm>
          <a:prstGeom prst="rect">
            <a:avLst/>
          </a:prstGeom>
          <a:noFill/>
        </p:spPr>
        <p:txBody>
          <a:bodyPr wrap="square" lIns="91440" tIns="45720" rIns="91440" bIns="45720" rtlCol="0" anchor="t">
            <a:spAutoFit/>
          </a:bodyPr>
          <a:lstStyle/>
          <a:p>
            <a:r>
              <a:rPr lang="en-US" sz="1000">
                <a:latin typeface="Barlow" panose="00000500000000000000" pitchFamily="2" charset="0"/>
                <a:ea typeface="Source Sans Pro" panose="020B0503030403020204" pitchFamily="34" charset="0"/>
              </a:rPr>
              <a:t>QOL-DN, Norfolk Quality of Life Diabetic Neuropathy questionnaire</a:t>
            </a:r>
          </a:p>
          <a:p>
            <a:r>
              <a:rPr lang="en-US" sz="1000">
                <a:latin typeface="Barlow" panose="00000500000000000000" pitchFamily="2" charset="0"/>
                <a:ea typeface="Source Sans Pro"/>
              </a:rPr>
              <a:t>*Performed with DPNCheck</a:t>
            </a:r>
          </a:p>
        </p:txBody>
      </p:sp>
      <p:sp>
        <p:nvSpPr>
          <p:cNvPr id="8" name="TextBox 7">
            <a:extLst>
              <a:ext uri="{FF2B5EF4-FFF2-40B4-BE49-F238E27FC236}">
                <a16:creationId xmlns:a16="http://schemas.microsoft.com/office/drawing/2014/main" id="{4CEF0AF0-95FC-AB0B-65AB-0E0DB41FAE47}"/>
              </a:ext>
            </a:extLst>
          </p:cNvPr>
          <p:cNvSpPr txBox="1"/>
          <p:nvPr/>
        </p:nvSpPr>
        <p:spPr>
          <a:xfrm>
            <a:off x="0" y="4885581"/>
            <a:ext cx="7006281" cy="215444"/>
          </a:xfrm>
          <a:prstGeom prst="rect">
            <a:avLst/>
          </a:prstGeom>
          <a:noFill/>
        </p:spPr>
        <p:txBody>
          <a:bodyPr wrap="square">
            <a:spAutoFit/>
          </a:bodyPr>
          <a:lstStyle/>
          <a:p>
            <a:r>
              <a:rPr lang="en-US" sz="800">
                <a:latin typeface="Barlow" panose="00000500000000000000" pitchFamily="2" charset="0"/>
              </a:rPr>
              <a:t>References: Brown et al. Journal of Diabetes Research, 2017. Wang et al. Muscle Nerve, 2012. </a:t>
            </a:r>
            <a:r>
              <a:rPr lang="en-US" sz="800" err="1">
                <a:latin typeface="Barlow" panose="00000500000000000000" pitchFamily="2" charset="0"/>
              </a:rPr>
              <a:t>Baraz</a:t>
            </a:r>
            <a:r>
              <a:rPr lang="en-US" sz="800">
                <a:latin typeface="Barlow" panose="00000500000000000000" pitchFamily="2" charset="0"/>
              </a:rPr>
              <a:t> et al. J Diabetes </a:t>
            </a:r>
            <a:r>
              <a:rPr lang="en-US" sz="800" err="1">
                <a:latin typeface="Barlow" panose="00000500000000000000" pitchFamily="2" charset="0"/>
              </a:rPr>
              <a:t>Metab</a:t>
            </a:r>
            <a:r>
              <a:rPr lang="en-US" sz="800">
                <a:latin typeface="Barlow" panose="00000500000000000000" pitchFamily="2" charset="0"/>
              </a:rPr>
              <a:t> </a:t>
            </a:r>
            <a:r>
              <a:rPr lang="en-US" sz="800" err="1">
                <a:latin typeface="Barlow" panose="00000500000000000000" pitchFamily="2" charset="0"/>
              </a:rPr>
              <a:t>Disord</a:t>
            </a:r>
            <a:r>
              <a:rPr lang="en-US" sz="800">
                <a:latin typeface="Barlow" panose="00000500000000000000" pitchFamily="2" charset="0"/>
              </a:rPr>
              <a:t>, 2014.</a:t>
            </a:r>
          </a:p>
        </p:txBody>
      </p:sp>
      <p:sp>
        <p:nvSpPr>
          <p:cNvPr id="9" name="Rectangle 8">
            <a:extLst>
              <a:ext uri="{FF2B5EF4-FFF2-40B4-BE49-F238E27FC236}">
                <a16:creationId xmlns:a16="http://schemas.microsoft.com/office/drawing/2014/main" id="{311E49AB-9EF8-EF0B-FCD5-294F0C4D3CE0}"/>
              </a:ext>
            </a:extLst>
          </p:cNvPr>
          <p:cNvSpPr/>
          <p:nvPr/>
        </p:nvSpPr>
        <p:spPr>
          <a:xfrm>
            <a:off x="2812030" y="2740477"/>
            <a:ext cx="1012122" cy="1649309"/>
          </a:xfrm>
          <a:prstGeom prst="rect">
            <a:avLst/>
          </a:prstGeom>
          <a:noFill/>
          <a:ln w="25400">
            <a:solidFill>
              <a:srgbClr val="FF000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A hand holding a white game controller&#10;&#10;Description automatically generated with low confidence">
            <a:extLst>
              <a:ext uri="{FF2B5EF4-FFF2-40B4-BE49-F238E27FC236}">
                <a16:creationId xmlns:a16="http://schemas.microsoft.com/office/drawing/2014/main" id="{D9AA6BEF-0248-BC6D-F2EF-5908F6967D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235930">
            <a:off x="6499365" y="724423"/>
            <a:ext cx="2551897" cy="2551897"/>
          </a:xfrm>
          <a:prstGeom prst="rect">
            <a:avLst/>
          </a:prstGeom>
        </p:spPr>
      </p:pic>
    </p:spTree>
    <p:extLst>
      <p:ext uri="{BB962C8B-B14F-4D97-AF65-F5344CB8AC3E}">
        <p14:creationId xmlns:p14="http://schemas.microsoft.com/office/powerpoint/2010/main" val="29121683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B0EC450D-44D3-BD40-B304-85D80103BF41}"/>
              </a:ext>
            </a:extLst>
          </p:cNvPr>
          <p:cNvSpPr>
            <a:spLocks noGrp="1"/>
          </p:cNvSpPr>
          <p:nvPr>
            <p:ph type="title"/>
          </p:nvPr>
        </p:nvSpPr>
        <p:spPr>
          <a:xfrm>
            <a:off x="457200" y="267994"/>
            <a:ext cx="8373979" cy="407504"/>
          </a:xfrm>
          <a:prstGeom prst="rect">
            <a:avLst/>
          </a:prstGeom>
        </p:spPr>
        <p:txBody>
          <a:bodyPr/>
          <a:lstStyle/>
          <a:p>
            <a:r>
              <a:rPr lang="en-US" sz="2000">
                <a:solidFill>
                  <a:schemeClr val="tx1"/>
                </a:solidFill>
              </a:rPr>
              <a:t>Seven independent studies on 892 subjects demonstrate that </a:t>
            </a:r>
            <a:r>
              <a:rPr lang="en-US" sz="2000" err="1">
                <a:solidFill>
                  <a:schemeClr val="tx1"/>
                </a:solidFill>
              </a:rPr>
              <a:t>DPNCheck</a:t>
            </a:r>
            <a:r>
              <a:rPr lang="en-US" sz="2000">
                <a:solidFill>
                  <a:schemeClr val="tx1"/>
                </a:solidFill>
              </a:rPr>
              <a:t> exhibits good diagnostic accuracy</a:t>
            </a:r>
            <a:endParaRPr lang="en-US" altLang="en-US" sz="2000">
              <a:solidFill>
                <a:schemeClr val="tx1"/>
              </a:solidFill>
            </a:endParaRPr>
          </a:p>
        </p:txBody>
      </p:sp>
      <p:sp>
        <p:nvSpPr>
          <p:cNvPr id="7" name="Footer Placeholder 8">
            <a:extLst>
              <a:ext uri="{FF2B5EF4-FFF2-40B4-BE49-F238E27FC236}">
                <a16:creationId xmlns:a16="http://schemas.microsoft.com/office/drawing/2014/main" id="{F6BB2F9B-F34B-9845-9354-81AA8BCF9741}"/>
              </a:ext>
            </a:extLst>
          </p:cNvPr>
          <p:cNvSpPr>
            <a:spLocks noGrp="1"/>
          </p:cNvSpPr>
          <p:nvPr>
            <p:ph type="ftr" sz="quarter" idx="4294967295"/>
          </p:nvPr>
        </p:nvSpPr>
        <p:spPr>
          <a:xfrm>
            <a:off x="0" y="6500813"/>
            <a:ext cx="5026025" cy="220662"/>
          </a:xfrm>
          <a:prstGeom prst="rect">
            <a:avLst/>
          </a:prstGeom>
        </p:spPr>
        <p:txBody>
          <a:bodyPr vert="horz" lIns="0" tIns="0" rIns="0" bIns="0" rtlCol="0" anchor="ctr"/>
          <a:lstStyle>
            <a:defPPr>
              <a:defRPr lang="en-US"/>
            </a:defPPr>
            <a:lvl1pPr algn="ctr" defTabSz="457200" rtl="0" eaLnBrk="1" fontAlgn="auto" hangingPunct="1">
              <a:spcBef>
                <a:spcPts val="0"/>
              </a:spcBef>
              <a:spcAft>
                <a:spcPts val="0"/>
              </a:spcAft>
              <a:defRPr sz="1200" b="1" kern="1200">
                <a:solidFill>
                  <a:schemeClr val="tx1"/>
                </a:solidFill>
                <a:latin typeface="+mn-lt"/>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r>
              <a:rPr lang="en-US"/>
              <a:t>Copyright 2000 NeuroMetrix, Inc.</a:t>
            </a:r>
            <a:endParaRPr lang="en-US" b="0">
              <a:latin typeface="Source Sans Pro" panose="020B0503030403020204" pitchFamily="34" charset="0"/>
              <a:ea typeface="Source Sans Pro" panose="020B0503030403020204" pitchFamily="34" charset="0"/>
            </a:endParaRPr>
          </a:p>
        </p:txBody>
      </p:sp>
      <p:pic>
        <p:nvPicPr>
          <p:cNvPr id="5" name="Picture 4">
            <a:extLst>
              <a:ext uri="{FF2B5EF4-FFF2-40B4-BE49-F238E27FC236}">
                <a16:creationId xmlns:a16="http://schemas.microsoft.com/office/drawing/2014/main" id="{51CC9B7F-2992-6B44-B29E-80862288FD1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7200" y="1076962"/>
            <a:ext cx="6827228" cy="2941123"/>
          </a:xfrm>
          <a:prstGeom prst="rect">
            <a:avLst/>
          </a:prstGeom>
          <a:ln w="19050">
            <a:noFill/>
          </a:ln>
        </p:spPr>
      </p:pic>
      <p:sp>
        <p:nvSpPr>
          <p:cNvPr id="2" name="Rectangle 1">
            <a:extLst>
              <a:ext uri="{FF2B5EF4-FFF2-40B4-BE49-F238E27FC236}">
                <a16:creationId xmlns:a16="http://schemas.microsoft.com/office/drawing/2014/main" id="{2E815F80-189A-B246-9952-5FEC495C2232}"/>
              </a:ext>
            </a:extLst>
          </p:cNvPr>
          <p:cNvSpPr/>
          <p:nvPr/>
        </p:nvSpPr>
        <p:spPr>
          <a:xfrm>
            <a:off x="5750183" y="3530601"/>
            <a:ext cx="1463417" cy="254000"/>
          </a:xfrm>
          <a:prstGeom prst="rect">
            <a:avLst/>
          </a:prstGeom>
          <a:noFill/>
          <a:ln w="25400">
            <a:solidFill>
              <a:srgbClr val="009646">
                <a:alpha val="98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13" name="TextBox 12">
            <a:extLst>
              <a:ext uri="{FF2B5EF4-FFF2-40B4-BE49-F238E27FC236}">
                <a16:creationId xmlns:a16="http://schemas.microsoft.com/office/drawing/2014/main" id="{3CA94C47-06C9-D7C1-1A74-C93A74EB79BC}"/>
              </a:ext>
            </a:extLst>
          </p:cNvPr>
          <p:cNvSpPr txBox="1"/>
          <p:nvPr/>
        </p:nvSpPr>
        <p:spPr>
          <a:xfrm>
            <a:off x="7484533" y="3519101"/>
            <a:ext cx="1566222" cy="738664"/>
          </a:xfrm>
          <a:prstGeom prst="rect">
            <a:avLst/>
          </a:prstGeom>
          <a:noFill/>
        </p:spPr>
        <p:txBody>
          <a:bodyPr wrap="square">
            <a:spAutoFit/>
          </a:bodyPr>
          <a:lstStyle/>
          <a:p>
            <a:r>
              <a:rPr lang="en-US" sz="1200">
                <a:effectLst/>
                <a:latin typeface="Source Sans Pro" panose="020B0503030403020204" pitchFamily="34" charset="0"/>
                <a:ea typeface="Source Sans Pro" panose="020B0503030403020204" pitchFamily="34" charset="0"/>
              </a:rPr>
              <a:t>Youden Index = 0.70</a:t>
            </a:r>
          </a:p>
          <a:p>
            <a:r>
              <a:rPr lang="en-US" sz="1000">
                <a:latin typeface="Source Sans Pro" panose="020B0503030403020204" pitchFamily="34" charset="0"/>
                <a:ea typeface="Source Sans Pro" panose="020B0503030403020204" pitchFamily="34" charset="0"/>
              </a:rPr>
              <a:t>(effective diagnostic test has Youden Index &gt; 0.50, Power et al. 2013)</a:t>
            </a:r>
            <a:r>
              <a:rPr lang="en-US" sz="1000">
                <a:effectLst/>
                <a:latin typeface="Source Sans Pro" panose="020B0503030403020204" pitchFamily="34" charset="0"/>
                <a:ea typeface="Source Sans Pro" panose="020B0503030403020204" pitchFamily="34" charset="0"/>
              </a:rPr>
              <a:t> </a:t>
            </a:r>
            <a:endParaRPr lang="en-US" sz="1000">
              <a:latin typeface="Source Sans Pro" panose="020B0503030403020204" pitchFamily="34" charset="0"/>
              <a:ea typeface="Source Sans Pro" panose="020B0503030403020204" pitchFamily="34" charset="0"/>
            </a:endParaRPr>
          </a:p>
        </p:txBody>
      </p:sp>
      <p:sp>
        <p:nvSpPr>
          <p:cNvPr id="14" name="TextBox 13">
            <a:extLst>
              <a:ext uri="{FF2B5EF4-FFF2-40B4-BE49-F238E27FC236}">
                <a16:creationId xmlns:a16="http://schemas.microsoft.com/office/drawing/2014/main" id="{8691BADB-09BB-C0C9-5458-21AA4477238D}"/>
              </a:ext>
            </a:extLst>
          </p:cNvPr>
          <p:cNvSpPr txBox="1"/>
          <p:nvPr/>
        </p:nvSpPr>
        <p:spPr>
          <a:xfrm>
            <a:off x="71713" y="4536952"/>
            <a:ext cx="8349050" cy="338554"/>
          </a:xfrm>
          <a:prstGeom prst="rect">
            <a:avLst/>
          </a:prstGeom>
          <a:noFill/>
        </p:spPr>
        <p:txBody>
          <a:bodyPr wrap="square">
            <a:spAutoFit/>
          </a:bodyPr>
          <a:lstStyle/>
          <a:p>
            <a:r>
              <a:rPr lang="en-US" sz="800" dirty="0">
                <a:solidFill>
                  <a:srgbClr val="222222"/>
                </a:solidFill>
                <a:latin typeface="Source Sans Pro" panose="020B0503030403020204" pitchFamily="34" charset="0"/>
                <a:ea typeface="Source Sans Pro" panose="020B0503030403020204" pitchFamily="34" charset="0"/>
              </a:rPr>
              <a:t>Youden Index = sensitivity + specificity – 1.</a:t>
            </a:r>
          </a:p>
          <a:p>
            <a:r>
              <a:rPr lang="en-US" sz="800" dirty="0">
                <a:solidFill>
                  <a:srgbClr val="222222"/>
                </a:solidFill>
                <a:latin typeface="Source Sans Pro" panose="020B0503030403020204" pitchFamily="34" charset="0"/>
                <a:ea typeface="Source Sans Pro" panose="020B0503030403020204" pitchFamily="34" charset="0"/>
              </a:rPr>
              <a:t>References: Power et al. Principles for high-quality, high-value testing. Evid Based Med, 2013.</a:t>
            </a:r>
          </a:p>
        </p:txBody>
      </p:sp>
      <p:cxnSp>
        <p:nvCxnSpPr>
          <p:cNvPr id="17" name="Straight Arrow Connector 16">
            <a:extLst>
              <a:ext uri="{FF2B5EF4-FFF2-40B4-BE49-F238E27FC236}">
                <a16:creationId xmlns:a16="http://schemas.microsoft.com/office/drawing/2014/main" id="{999575B0-1D3F-4E98-744B-C0C73C499B0A}"/>
              </a:ext>
            </a:extLst>
          </p:cNvPr>
          <p:cNvCxnSpPr>
            <a:stCxn id="2" idx="3"/>
          </p:cNvCxnSpPr>
          <p:nvPr/>
        </p:nvCxnSpPr>
        <p:spPr>
          <a:xfrm>
            <a:off x="7213600" y="3657601"/>
            <a:ext cx="270933" cy="0"/>
          </a:xfrm>
          <a:prstGeom prst="straightConnector1">
            <a:avLst/>
          </a:prstGeom>
          <a:ln>
            <a:solidFill>
              <a:srgbClr val="009646"/>
            </a:solidFill>
            <a:tailEnd type="triangle"/>
          </a:ln>
          <a:effectLst/>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a16="http://schemas.microsoft.com/office/drawing/2014/main" id="{98AFE967-5177-8B1B-64FB-780976A90EBF}"/>
              </a:ext>
            </a:extLst>
          </p:cNvPr>
          <p:cNvSpPr/>
          <p:nvPr/>
        </p:nvSpPr>
        <p:spPr>
          <a:xfrm>
            <a:off x="517161" y="1076962"/>
            <a:ext cx="6696439" cy="2946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F0005143-BD0F-6A2E-10D8-ED75D3F6377C}"/>
              </a:ext>
            </a:extLst>
          </p:cNvPr>
          <p:cNvSpPr txBox="1"/>
          <p:nvPr/>
        </p:nvSpPr>
        <p:spPr>
          <a:xfrm>
            <a:off x="4876008" y="1054477"/>
            <a:ext cx="946696" cy="369332"/>
          </a:xfrm>
          <a:prstGeom prst="rect">
            <a:avLst/>
          </a:prstGeom>
          <a:noFill/>
        </p:spPr>
        <p:txBody>
          <a:bodyPr wrap="square">
            <a:spAutoFit/>
          </a:bodyPr>
          <a:lstStyle/>
          <a:p>
            <a:pPr algn="ctr"/>
            <a:r>
              <a:rPr lang="en-US" sz="900" b="1">
                <a:effectLst/>
                <a:latin typeface="Arial" panose="020B0604020202020204" pitchFamily="34" charset="0"/>
                <a:ea typeface="Source Sans Pro" panose="020B0503030403020204" pitchFamily="34" charset="0"/>
                <a:cs typeface="Arial" panose="020B0604020202020204" pitchFamily="34" charset="0"/>
              </a:rPr>
              <a:t>Peripheral Neuropathy</a:t>
            </a:r>
            <a:endParaRPr lang="en-US" sz="900" b="1">
              <a:latin typeface="Arial" panose="020B0604020202020204" pitchFamily="34" charset="0"/>
              <a:ea typeface="Source Sans Pro" panose="020B0503030403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D4395447-347A-3339-240C-AE5BC3AE4A95}"/>
              </a:ext>
            </a:extLst>
          </p:cNvPr>
          <p:cNvSpPr txBox="1"/>
          <p:nvPr/>
        </p:nvSpPr>
        <p:spPr>
          <a:xfrm>
            <a:off x="2452779" y="1166873"/>
            <a:ext cx="1272275" cy="230832"/>
          </a:xfrm>
          <a:prstGeom prst="rect">
            <a:avLst/>
          </a:prstGeom>
          <a:noFill/>
        </p:spPr>
        <p:txBody>
          <a:bodyPr wrap="square">
            <a:spAutoFit/>
          </a:bodyPr>
          <a:lstStyle/>
          <a:p>
            <a:pPr algn="ctr"/>
            <a:r>
              <a:rPr lang="en-US" sz="900" b="1">
                <a:latin typeface="Arial" panose="020B0604020202020204" pitchFamily="34" charset="0"/>
                <a:ea typeface="Source Sans Pro" panose="020B0503030403020204" pitchFamily="34" charset="0"/>
                <a:cs typeface="Arial" panose="020B0604020202020204" pitchFamily="34" charset="0"/>
              </a:rPr>
              <a:t>Diabetes Type</a:t>
            </a:r>
          </a:p>
        </p:txBody>
      </p:sp>
      <p:sp>
        <p:nvSpPr>
          <p:cNvPr id="4" name="TextBox 3">
            <a:extLst>
              <a:ext uri="{FF2B5EF4-FFF2-40B4-BE49-F238E27FC236}">
                <a16:creationId xmlns:a16="http://schemas.microsoft.com/office/drawing/2014/main" id="{25F6A608-0DC6-3BC5-7E9C-CC7D631B90B8}"/>
              </a:ext>
            </a:extLst>
          </p:cNvPr>
          <p:cNvSpPr txBox="1"/>
          <p:nvPr/>
        </p:nvSpPr>
        <p:spPr>
          <a:xfrm>
            <a:off x="478140" y="4123630"/>
            <a:ext cx="6592754" cy="307777"/>
          </a:xfrm>
          <a:prstGeom prst="rect">
            <a:avLst/>
          </a:prstGeom>
          <a:noFill/>
        </p:spPr>
        <p:txBody>
          <a:bodyPr wrap="square">
            <a:spAutoFit/>
          </a:bodyPr>
          <a:lstStyle/>
          <a:p>
            <a:pPr marR="0" lvl="0">
              <a:spcBef>
                <a:spcPts val="0"/>
              </a:spcBef>
              <a:spcAft>
                <a:spcPts val="0"/>
              </a:spcAft>
            </a:pPr>
            <a:r>
              <a:rPr lang="en-US" sz="1400" i="1" dirty="0">
                <a:effectLst/>
                <a:latin typeface="Aptos" panose="020B0004020202020204" pitchFamily="34" charset="0"/>
                <a:ea typeface="Times New Roman" panose="02020603050405020304" pitchFamily="18" charset="0"/>
                <a:cs typeface="Aptos" panose="020B0004020202020204" pitchFamily="34" charset="0"/>
              </a:rPr>
              <a:t>Note: specificity when referenced against healthy controls is </a:t>
            </a:r>
            <a:r>
              <a:rPr lang="en-US" sz="1400" b="1" i="1" dirty="0">
                <a:effectLst/>
                <a:latin typeface="Aptos" panose="020B0004020202020204" pitchFamily="34" charset="0"/>
                <a:ea typeface="Times New Roman" panose="02020603050405020304" pitchFamily="18" charset="0"/>
                <a:cs typeface="Aptos" panose="020B0004020202020204" pitchFamily="34" charset="0"/>
              </a:rPr>
              <a:t>95%</a:t>
            </a:r>
          </a:p>
        </p:txBody>
      </p:sp>
    </p:spTree>
    <p:extLst>
      <p:ext uri="{BB962C8B-B14F-4D97-AF65-F5344CB8AC3E}">
        <p14:creationId xmlns:p14="http://schemas.microsoft.com/office/powerpoint/2010/main" val="38324928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9FD06298-4854-F14A-983E-472AEB2BF93C}"/>
              </a:ext>
            </a:extLst>
          </p:cNvPr>
          <p:cNvSpPr>
            <a:spLocks noGrp="1"/>
          </p:cNvSpPr>
          <p:nvPr>
            <p:ph type="title" idx="4294967295"/>
          </p:nvPr>
        </p:nvSpPr>
        <p:spPr>
          <a:xfrm>
            <a:off x="312736" y="205727"/>
            <a:ext cx="8628839" cy="407987"/>
          </a:xfrm>
          <a:prstGeom prst="rect">
            <a:avLst/>
          </a:prstGeom>
        </p:spPr>
        <p:txBody>
          <a:bodyPr/>
          <a:lstStyle/>
          <a:p>
            <a:r>
              <a:rPr lang="en-US" sz="2200">
                <a:solidFill>
                  <a:schemeClr val="tx1"/>
                </a:solidFill>
                <a:latin typeface="Barlow SemiBold" panose="00000700000000000000" pitchFamily="2" charset="0"/>
              </a:rPr>
              <a:t>Peripheral neuropathy (polyneuropathy) is a systemic pathological change in peripheral nerves</a:t>
            </a:r>
          </a:p>
        </p:txBody>
      </p:sp>
      <p:sp>
        <p:nvSpPr>
          <p:cNvPr id="14" name="Content Placeholder 13">
            <a:extLst>
              <a:ext uri="{FF2B5EF4-FFF2-40B4-BE49-F238E27FC236}">
                <a16:creationId xmlns:a16="http://schemas.microsoft.com/office/drawing/2014/main" id="{87F9656D-012D-4040-AE83-2409B5B691F4}"/>
              </a:ext>
            </a:extLst>
          </p:cNvPr>
          <p:cNvSpPr>
            <a:spLocks noGrp="1"/>
          </p:cNvSpPr>
          <p:nvPr>
            <p:ph idx="4294967295"/>
          </p:nvPr>
        </p:nvSpPr>
        <p:spPr>
          <a:xfrm>
            <a:off x="500062" y="971588"/>
            <a:ext cx="8143875" cy="3735388"/>
          </a:xfrm>
          <a:prstGeom prst="rect">
            <a:avLst/>
          </a:prstGeom>
        </p:spPr>
        <p:txBody>
          <a:bodyPr>
            <a:noAutofit/>
          </a:bodyPr>
          <a:lstStyle/>
          <a:p>
            <a:pPr>
              <a:lnSpc>
                <a:spcPct val="110000"/>
              </a:lnSpc>
              <a:spcBef>
                <a:spcPts val="200"/>
              </a:spcBef>
            </a:pPr>
            <a:r>
              <a:rPr lang="en-US" sz="1600">
                <a:latin typeface="Barlow" panose="00000500000000000000" pitchFamily="2" charset="0"/>
              </a:rPr>
              <a:t>Distinct from focal neuropathy</a:t>
            </a:r>
          </a:p>
          <a:p>
            <a:pPr>
              <a:lnSpc>
                <a:spcPct val="110000"/>
              </a:lnSpc>
              <a:spcBef>
                <a:spcPts val="200"/>
              </a:spcBef>
            </a:pPr>
            <a:r>
              <a:rPr lang="en-US" sz="1600">
                <a:latin typeface="Barlow" panose="00000500000000000000" pitchFamily="2" charset="0"/>
              </a:rPr>
              <a:t>90%+ (in primary care) are distal symmetric </a:t>
            </a:r>
            <a:br>
              <a:rPr lang="en-US" sz="1600">
                <a:latin typeface="Barlow" panose="00000500000000000000" pitchFamily="2" charset="0"/>
              </a:rPr>
            </a:br>
            <a:r>
              <a:rPr lang="en-US" sz="1600">
                <a:latin typeface="Barlow" panose="00000500000000000000" pitchFamily="2" charset="0"/>
              </a:rPr>
              <a:t>polyneuropathy (DSPN, DSP)</a:t>
            </a:r>
          </a:p>
          <a:p>
            <a:pPr lvl="1">
              <a:lnSpc>
                <a:spcPct val="110000"/>
              </a:lnSpc>
              <a:spcBef>
                <a:spcPts val="200"/>
              </a:spcBef>
            </a:pPr>
            <a:r>
              <a:rPr lang="en-US" sz="1200">
                <a:latin typeface="Barlow" panose="00000500000000000000" pitchFamily="2" charset="0"/>
              </a:rPr>
              <a:t>Affect feet / lower legs first</a:t>
            </a:r>
          </a:p>
          <a:p>
            <a:pPr lvl="1">
              <a:lnSpc>
                <a:spcPct val="110000"/>
              </a:lnSpc>
              <a:spcBef>
                <a:spcPts val="200"/>
              </a:spcBef>
            </a:pPr>
            <a:r>
              <a:rPr lang="en-US" sz="1200">
                <a:latin typeface="Barlow" panose="00000500000000000000" pitchFamily="2" charset="0"/>
              </a:rPr>
              <a:t>Symmetrical symptoms/signs, sensory &gt; motor</a:t>
            </a:r>
          </a:p>
          <a:p>
            <a:pPr lvl="1">
              <a:lnSpc>
                <a:spcPct val="110000"/>
              </a:lnSpc>
              <a:spcBef>
                <a:spcPts val="200"/>
              </a:spcBef>
            </a:pPr>
            <a:r>
              <a:rPr lang="en-US" sz="1200">
                <a:latin typeface="Barlow" panose="00000500000000000000" pitchFamily="2" charset="0"/>
              </a:rPr>
              <a:t>Chronic, slowly progressing</a:t>
            </a:r>
          </a:p>
          <a:p>
            <a:pPr lvl="1">
              <a:lnSpc>
                <a:spcPct val="110000"/>
              </a:lnSpc>
              <a:spcBef>
                <a:spcPts val="200"/>
              </a:spcBef>
            </a:pPr>
            <a:r>
              <a:rPr lang="en-US" sz="1200">
                <a:latin typeface="Barlow" panose="00000500000000000000" pitchFamily="2" charset="0"/>
              </a:rPr>
              <a:t>Occasional autonomic involvement</a:t>
            </a:r>
          </a:p>
          <a:p>
            <a:pPr>
              <a:lnSpc>
                <a:spcPct val="110000"/>
              </a:lnSpc>
              <a:spcBef>
                <a:spcPts val="200"/>
              </a:spcBef>
            </a:pPr>
            <a:r>
              <a:rPr lang="en-US" sz="1600">
                <a:latin typeface="Barlow" panose="00000500000000000000" pitchFamily="2" charset="0"/>
              </a:rPr>
              <a:t>DSPN pathology</a:t>
            </a:r>
          </a:p>
          <a:p>
            <a:pPr lvl="1">
              <a:lnSpc>
                <a:spcPct val="110000"/>
              </a:lnSpc>
              <a:spcBef>
                <a:spcPts val="200"/>
              </a:spcBef>
            </a:pPr>
            <a:r>
              <a:rPr lang="en-US" sz="1200">
                <a:latin typeface="Barlow" panose="00000500000000000000" pitchFamily="2" charset="0"/>
              </a:rPr>
              <a:t>Primarily axonal degeneration</a:t>
            </a:r>
          </a:p>
          <a:p>
            <a:pPr lvl="1">
              <a:lnSpc>
                <a:spcPct val="110000"/>
              </a:lnSpc>
              <a:spcBef>
                <a:spcPts val="200"/>
              </a:spcBef>
            </a:pPr>
            <a:r>
              <a:rPr lang="en-US" sz="1200">
                <a:latin typeface="Barlow" panose="00000500000000000000" pitchFamily="2" charset="0"/>
              </a:rPr>
              <a:t>Both sensory and motor fibers usually affected</a:t>
            </a:r>
          </a:p>
          <a:p>
            <a:pPr lvl="1">
              <a:lnSpc>
                <a:spcPct val="110000"/>
              </a:lnSpc>
              <a:spcBef>
                <a:spcPts val="200"/>
              </a:spcBef>
            </a:pPr>
            <a:r>
              <a:rPr lang="en-US" sz="1200">
                <a:latin typeface="Barlow" panose="00000500000000000000" pitchFamily="2" charset="0"/>
              </a:rPr>
              <a:t>Maladaptive CNS changes (hyperalgesia, allodynia)</a:t>
            </a:r>
          </a:p>
          <a:p>
            <a:pPr>
              <a:lnSpc>
                <a:spcPct val="110000"/>
              </a:lnSpc>
              <a:spcBef>
                <a:spcPts val="200"/>
              </a:spcBef>
            </a:pPr>
            <a:r>
              <a:rPr lang="en-US" sz="1600">
                <a:latin typeface="Barlow" panose="00000500000000000000" pitchFamily="2" charset="0"/>
              </a:rPr>
              <a:t>Complex pathogenesis*</a:t>
            </a:r>
          </a:p>
          <a:p>
            <a:pPr>
              <a:lnSpc>
                <a:spcPct val="110000"/>
              </a:lnSpc>
              <a:spcBef>
                <a:spcPts val="200"/>
              </a:spcBef>
            </a:pPr>
            <a:r>
              <a:rPr lang="en-US" sz="1600">
                <a:latin typeface="Barlow" panose="00000500000000000000" pitchFamily="2" charset="0"/>
              </a:rPr>
              <a:t>Many causes including metabolic abnormalities, </a:t>
            </a:r>
            <a:br>
              <a:rPr lang="en-US" sz="1600">
                <a:latin typeface="Barlow" panose="00000500000000000000" pitchFamily="2" charset="0"/>
              </a:rPr>
            </a:br>
            <a:r>
              <a:rPr lang="en-US" sz="1600">
                <a:latin typeface="Barlow" panose="00000500000000000000" pitchFamily="2" charset="0"/>
              </a:rPr>
              <a:t>nutritional deficiencies, inflammation, toxins</a:t>
            </a:r>
          </a:p>
        </p:txBody>
      </p:sp>
      <p:pic>
        <p:nvPicPr>
          <p:cNvPr id="6" name="Picture 5" descr="Diagram, shape&#10;&#10;Description automatically generated with medium confidence">
            <a:extLst>
              <a:ext uri="{FF2B5EF4-FFF2-40B4-BE49-F238E27FC236}">
                <a16:creationId xmlns:a16="http://schemas.microsoft.com/office/drawing/2014/main" id="{CA587376-20BB-8743-B961-F244D2595806}"/>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225405" y="945201"/>
            <a:ext cx="2791924" cy="1851660"/>
          </a:xfrm>
          <a:prstGeom prst="rect">
            <a:avLst/>
          </a:prstGeom>
        </p:spPr>
      </p:pic>
      <p:sp>
        <p:nvSpPr>
          <p:cNvPr id="7" name="Triangle 6">
            <a:extLst>
              <a:ext uri="{FF2B5EF4-FFF2-40B4-BE49-F238E27FC236}">
                <a16:creationId xmlns:a16="http://schemas.microsoft.com/office/drawing/2014/main" id="{0FA9F2E2-483C-304F-9B96-50209EDCEBA4}"/>
              </a:ext>
            </a:extLst>
          </p:cNvPr>
          <p:cNvSpPr/>
          <p:nvPr/>
        </p:nvSpPr>
        <p:spPr>
          <a:xfrm flipV="1">
            <a:off x="7502978" y="830901"/>
            <a:ext cx="400050" cy="171450"/>
          </a:xfrm>
          <a:prstGeom prst="triangle">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pic>
        <p:nvPicPr>
          <p:cNvPr id="2" name="Picture 1">
            <a:extLst>
              <a:ext uri="{FF2B5EF4-FFF2-40B4-BE49-F238E27FC236}">
                <a16:creationId xmlns:a16="http://schemas.microsoft.com/office/drawing/2014/main" id="{7F056D25-3EFE-1B49-92DB-DA04FBD8F77E}"/>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994804" y="2951282"/>
            <a:ext cx="1708199" cy="1234440"/>
          </a:xfrm>
          <a:prstGeom prst="rect">
            <a:avLst/>
          </a:prstGeom>
        </p:spPr>
      </p:pic>
      <p:sp>
        <p:nvSpPr>
          <p:cNvPr id="5" name="TextBox 4">
            <a:extLst>
              <a:ext uri="{FF2B5EF4-FFF2-40B4-BE49-F238E27FC236}">
                <a16:creationId xmlns:a16="http://schemas.microsoft.com/office/drawing/2014/main" id="{CCF08862-9B3E-AF38-2F10-BEFCDC8172C7}"/>
              </a:ext>
            </a:extLst>
          </p:cNvPr>
          <p:cNvSpPr txBox="1"/>
          <p:nvPr/>
        </p:nvSpPr>
        <p:spPr>
          <a:xfrm>
            <a:off x="146583" y="4726296"/>
            <a:ext cx="7166919" cy="338554"/>
          </a:xfrm>
          <a:prstGeom prst="rect">
            <a:avLst/>
          </a:prstGeom>
          <a:noFill/>
        </p:spPr>
        <p:txBody>
          <a:bodyPr wrap="square">
            <a:spAutoFit/>
          </a:bodyPr>
          <a:lstStyle/>
          <a:p>
            <a:r>
              <a:rPr lang="en-US" sz="800">
                <a:latin typeface="Barlow" panose="00000500000000000000" pitchFamily="2" charset="0"/>
              </a:rPr>
              <a:t>*Oxidative stress, microvascular disease, impaired Na+/K+ ATPase activity, advanced glycation end products, mitochondrial dysfunction, axonal transport disruption, Schwann cell injury, inflammation, ion channel dysfunction</a:t>
            </a:r>
          </a:p>
        </p:txBody>
      </p:sp>
    </p:spTree>
    <p:extLst>
      <p:ext uri="{BB962C8B-B14F-4D97-AF65-F5344CB8AC3E}">
        <p14:creationId xmlns:p14="http://schemas.microsoft.com/office/powerpoint/2010/main" val="39648463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B0FB6BD3-6808-A8EF-FA69-263DA39AECE0}"/>
              </a:ext>
            </a:extLst>
          </p:cNvPr>
          <p:cNvGrpSpPr/>
          <p:nvPr/>
        </p:nvGrpSpPr>
        <p:grpSpPr>
          <a:xfrm>
            <a:off x="7332367" y="1522404"/>
            <a:ext cx="1811633" cy="1158114"/>
            <a:chOff x="2620689" y="2619196"/>
            <a:chExt cx="1554959" cy="1158114"/>
          </a:xfrm>
        </p:grpSpPr>
        <p:sp>
          <p:nvSpPr>
            <p:cNvPr id="8" name="TextBox 7">
              <a:extLst>
                <a:ext uri="{FF2B5EF4-FFF2-40B4-BE49-F238E27FC236}">
                  <a16:creationId xmlns:a16="http://schemas.microsoft.com/office/drawing/2014/main" id="{F0FA9842-C762-A5D8-59D7-E4D88CF098F9}"/>
                </a:ext>
              </a:extLst>
            </p:cNvPr>
            <p:cNvSpPr txBox="1"/>
            <p:nvPr/>
          </p:nvSpPr>
          <p:spPr>
            <a:xfrm>
              <a:off x="2620689" y="2619196"/>
              <a:ext cx="413896" cy="246221"/>
            </a:xfrm>
            <a:prstGeom prst="rect">
              <a:avLst/>
            </a:prstGeom>
            <a:noFill/>
          </p:spPr>
          <p:txBody>
            <a:bodyPr wrap="none" rtlCol="0">
              <a:spAutoFit/>
            </a:bodyPr>
            <a:lstStyle/>
            <a:p>
              <a:r>
                <a:rPr lang="en-US" sz="1000"/>
                <a:t>1.00</a:t>
              </a:r>
            </a:p>
          </p:txBody>
        </p:sp>
        <p:cxnSp>
          <p:nvCxnSpPr>
            <p:cNvPr id="6" name="Straight Connector 5">
              <a:extLst>
                <a:ext uri="{FF2B5EF4-FFF2-40B4-BE49-F238E27FC236}">
                  <a16:creationId xmlns:a16="http://schemas.microsoft.com/office/drawing/2014/main" id="{AA162201-D874-20EF-1B38-A5997760341E}"/>
                </a:ext>
              </a:extLst>
            </p:cNvPr>
            <p:cNvCxnSpPr/>
            <p:nvPr/>
          </p:nvCxnSpPr>
          <p:spPr>
            <a:xfrm>
              <a:off x="3228499" y="2743281"/>
              <a:ext cx="0" cy="915404"/>
            </a:xfrm>
            <a:prstGeom prst="line">
              <a:avLst/>
            </a:prstGeom>
            <a:ln w="12700"/>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E697BC4D-DB9A-A1C7-93AD-5821F3C80FE7}"/>
                </a:ext>
              </a:extLst>
            </p:cNvPr>
            <p:cNvCxnSpPr>
              <a:cxnSpLocks/>
            </p:cNvCxnSpPr>
            <p:nvPr/>
          </p:nvCxnSpPr>
          <p:spPr>
            <a:xfrm flipH="1">
              <a:off x="3020956" y="3200983"/>
              <a:ext cx="457702" cy="0"/>
            </a:xfrm>
            <a:prstGeom prst="line">
              <a:avLst/>
            </a:prstGeom>
            <a:ln w="635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43CB8019-A4F0-7F44-E47C-12127682F11E}"/>
                </a:ext>
              </a:extLst>
            </p:cNvPr>
            <p:cNvCxnSpPr>
              <a:cxnSpLocks/>
            </p:cNvCxnSpPr>
            <p:nvPr/>
          </p:nvCxnSpPr>
          <p:spPr>
            <a:xfrm flipH="1">
              <a:off x="3020956" y="3661186"/>
              <a:ext cx="457702" cy="0"/>
            </a:xfrm>
            <a:prstGeom prst="line">
              <a:avLst/>
            </a:prstGeom>
            <a:ln w="635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3268BF5D-8CDB-9897-517A-CD946010C161}"/>
                </a:ext>
              </a:extLst>
            </p:cNvPr>
            <p:cNvCxnSpPr>
              <a:cxnSpLocks/>
            </p:cNvCxnSpPr>
            <p:nvPr/>
          </p:nvCxnSpPr>
          <p:spPr>
            <a:xfrm flipH="1">
              <a:off x="3020956" y="2743281"/>
              <a:ext cx="457702" cy="0"/>
            </a:xfrm>
            <a:prstGeom prst="line">
              <a:avLst/>
            </a:prstGeom>
            <a:ln w="635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F33E4E10-7ECD-2673-E5BE-F2E52053FBB8}"/>
                </a:ext>
              </a:extLst>
            </p:cNvPr>
            <p:cNvSpPr txBox="1"/>
            <p:nvPr/>
          </p:nvSpPr>
          <p:spPr>
            <a:xfrm>
              <a:off x="3439582" y="3289313"/>
              <a:ext cx="593900" cy="246221"/>
            </a:xfrm>
            <a:prstGeom prst="rect">
              <a:avLst/>
            </a:prstGeom>
            <a:noFill/>
          </p:spPr>
          <p:txBody>
            <a:bodyPr wrap="square" rtlCol="0">
              <a:spAutoFit/>
            </a:bodyPr>
            <a:lstStyle/>
            <a:p>
              <a:r>
                <a:rPr lang="en-US" sz="1000"/>
                <a:t>poor</a:t>
              </a:r>
            </a:p>
          </p:txBody>
        </p:sp>
        <p:cxnSp>
          <p:nvCxnSpPr>
            <p:cNvPr id="16" name="Straight Connector 15">
              <a:extLst>
                <a:ext uri="{FF2B5EF4-FFF2-40B4-BE49-F238E27FC236}">
                  <a16:creationId xmlns:a16="http://schemas.microsoft.com/office/drawing/2014/main" id="{CB018719-1C8E-879C-8CF3-BB92444DEAAF}"/>
                </a:ext>
              </a:extLst>
            </p:cNvPr>
            <p:cNvCxnSpPr>
              <a:cxnSpLocks/>
            </p:cNvCxnSpPr>
            <p:nvPr/>
          </p:nvCxnSpPr>
          <p:spPr>
            <a:xfrm flipH="1">
              <a:off x="3020956" y="2972132"/>
              <a:ext cx="457702" cy="0"/>
            </a:xfrm>
            <a:prstGeom prst="line">
              <a:avLst/>
            </a:prstGeom>
            <a:ln w="635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CC5D77A8-0CB3-E147-E282-455312D8B74E}"/>
                </a:ext>
              </a:extLst>
            </p:cNvPr>
            <p:cNvSpPr txBox="1"/>
            <p:nvPr/>
          </p:nvSpPr>
          <p:spPr>
            <a:xfrm>
              <a:off x="3439582" y="2956731"/>
              <a:ext cx="736066" cy="246221"/>
            </a:xfrm>
            <a:prstGeom prst="rect">
              <a:avLst/>
            </a:prstGeom>
            <a:noFill/>
          </p:spPr>
          <p:txBody>
            <a:bodyPr wrap="square" rtlCol="0">
              <a:spAutoFit/>
            </a:bodyPr>
            <a:lstStyle/>
            <a:p>
              <a:r>
                <a:rPr lang="en-US" sz="1000"/>
                <a:t>moderate</a:t>
              </a:r>
            </a:p>
          </p:txBody>
        </p:sp>
        <p:cxnSp>
          <p:nvCxnSpPr>
            <p:cNvPr id="21" name="Straight Connector 20">
              <a:extLst>
                <a:ext uri="{FF2B5EF4-FFF2-40B4-BE49-F238E27FC236}">
                  <a16:creationId xmlns:a16="http://schemas.microsoft.com/office/drawing/2014/main" id="{91E40A6F-6012-1BDD-C2B5-816CD7170D18}"/>
                </a:ext>
              </a:extLst>
            </p:cNvPr>
            <p:cNvCxnSpPr>
              <a:cxnSpLocks/>
            </p:cNvCxnSpPr>
            <p:nvPr/>
          </p:nvCxnSpPr>
          <p:spPr>
            <a:xfrm flipH="1">
              <a:off x="3020956" y="2834822"/>
              <a:ext cx="457702" cy="0"/>
            </a:xfrm>
            <a:prstGeom prst="line">
              <a:avLst/>
            </a:prstGeom>
            <a:ln w="635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2F70C88F-04A1-7478-D9A1-EDB07137FDEA}"/>
                </a:ext>
              </a:extLst>
            </p:cNvPr>
            <p:cNvSpPr txBox="1"/>
            <p:nvPr/>
          </p:nvSpPr>
          <p:spPr>
            <a:xfrm>
              <a:off x="3445573" y="2780462"/>
              <a:ext cx="593900" cy="246221"/>
            </a:xfrm>
            <a:prstGeom prst="rect">
              <a:avLst/>
            </a:prstGeom>
            <a:noFill/>
          </p:spPr>
          <p:txBody>
            <a:bodyPr wrap="square" rtlCol="0">
              <a:spAutoFit/>
            </a:bodyPr>
            <a:lstStyle/>
            <a:p>
              <a:r>
                <a:rPr lang="en-US" sz="1000"/>
                <a:t>good</a:t>
              </a:r>
            </a:p>
          </p:txBody>
        </p:sp>
        <p:sp>
          <p:nvSpPr>
            <p:cNvPr id="24" name="TextBox 23">
              <a:extLst>
                <a:ext uri="{FF2B5EF4-FFF2-40B4-BE49-F238E27FC236}">
                  <a16:creationId xmlns:a16="http://schemas.microsoft.com/office/drawing/2014/main" id="{65EB0B28-995F-8E7B-26BC-96F5AF88E67E}"/>
                </a:ext>
              </a:extLst>
            </p:cNvPr>
            <p:cNvSpPr txBox="1"/>
            <p:nvPr/>
          </p:nvSpPr>
          <p:spPr>
            <a:xfrm>
              <a:off x="3439581" y="2648306"/>
              <a:ext cx="719279" cy="246221"/>
            </a:xfrm>
            <a:prstGeom prst="rect">
              <a:avLst/>
            </a:prstGeom>
            <a:noFill/>
          </p:spPr>
          <p:txBody>
            <a:bodyPr wrap="square" rtlCol="0">
              <a:spAutoFit/>
            </a:bodyPr>
            <a:lstStyle/>
            <a:p>
              <a:r>
                <a:rPr lang="en-US" sz="1000"/>
                <a:t>excellent</a:t>
              </a:r>
            </a:p>
          </p:txBody>
        </p:sp>
        <p:sp>
          <p:nvSpPr>
            <p:cNvPr id="25" name="TextBox 24">
              <a:extLst>
                <a:ext uri="{FF2B5EF4-FFF2-40B4-BE49-F238E27FC236}">
                  <a16:creationId xmlns:a16="http://schemas.microsoft.com/office/drawing/2014/main" id="{DEE758BE-40CC-ED4A-0288-0DA4D2E0B06B}"/>
                </a:ext>
              </a:extLst>
            </p:cNvPr>
            <p:cNvSpPr txBox="1"/>
            <p:nvPr/>
          </p:nvSpPr>
          <p:spPr>
            <a:xfrm>
              <a:off x="2620689" y="2719186"/>
              <a:ext cx="413896" cy="246221"/>
            </a:xfrm>
            <a:prstGeom prst="rect">
              <a:avLst/>
            </a:prstGeom>
            <a:noFill/>
          </p:spPr>
          <p:txBody>
            <a:bodyPr wrap="none" rtlCol="0">
              <a:spAutoFit/>
            </a:bodyPr>
            <a:lstStyle/>
            <a:p>
              <a:r>
                <a:rPr lang="en-US" sz="1000"/>
                <a:t>0.90</a:t>
              </a:r>
            </a:p>
          </p:txBody>
        </p:sp>
        <p:sp>
          <p:nvSpPr>
            <p:cNvPr id="26" name="TextBox 25">
              <a:extLst>
                <a:ext uri="{FF2B5EF4-FFF2-40B4-BE49-F238E27FC236}">
                  <a16:creationId xmlns:a16="http://schemas.microsoft.com/office/drawing/2014/main" id="{7D6EBBAF-6629-F0A1-69E2-C5CD47723EAE}"/>
                </a:ext>
              </a:extLst>
            </p:cNvPr>
            <p:cNvSpPr txBox="1"/>
            <p:nvPr/>
          </p:nvSpPr>
          <p:spPr>
            <a:xfrm>
              <a:off x="2620689" y="2864292"/>
              <a:ext cx="413896" cy="246221"/>
            </a:xfrm>
            <a:prstGeom prst="rect">
              <a:avLst/>
            </a:prstGeom>
            <a:noFill/>
          </p:spPr>
          <p:txBody>
            <a:bodyPr wrap="none" rtlCol="0">
              <a:spAutoFit/>
            </a:bodyPr>
            <a:lstStyle/>
            <a:p>
              <a:r>
                <a:rPr lang="en-US" sz="1000"/>
                <a:t>0.75</a:t>
              </a:r>
            </a:p>
          </p:txBody>
        </p:sp>
        <p:sp>
          <p:nvSpPr>
            <p:cNvPr id="27" name="TextBox 26">
              <a:extLst>
                <a:ext uri="{FF2B5EF4-FFF2-40B4-BE49-F238E27FC236}">
                  <a16:creationId xmlns:a16="http://schemas.microsoft.com/office/drawing/2014/main" id="{41A8D290-A622-736C-A36A-2F83B8A239E6}"/>
                </a:ext>
              </a:extLst>
            </p:cNvPr>
            <p:cNvSpPr txBox="1"/>
            <p:nvPr/>
          </p:nvSpPr>
          <p:spPr>
            <a:xfrm>
              <a:off x="2620689" y="3086558"/>
              <a:ext cx="413896" cy="246221"/>
            </a:xfrm>
            <a:prstGeom prst="rect">
              <a:avLst/>
            </a:prstGeom>
            <a:noFill/>
          </p:spPr>
          <p:txBody>
            <a:bodyPr wrap="none" rtlCol="0">
              <a:spAutoFit/>
            </a:bodyPr>
            <a:lstStyle/>
            <a:p>
              <a:r>
                <a:rPr lang="en-US" sz="1000"/>
                <a:t>0.50</a:t>
              </a:r>
            </a:p>
          </p:txBody>
        </p:sp>
        <p:sp>
          <p:nvSpPr>
            <p:cNvPr id="28" name="TextBox 27">
              <a:extLst>
                <a:ext uri="{FF2B5EF4-FFF2-40B4-BE49-F238E27FC236}">
                  <a16:creationId xmlns:a16="http://schemas.microsoft.com/office/drawing/2014/main" id="{1C91931F-340B-C9D9-52A8-61EBFFFB4650}"/>
                </a:ext>
              </a:extLst>
            </p:cNvPr>
            <p:cNvSpPr txBox="1"/>
            <p:nvPr/>
          </p:nvSpPr>
          <p:spPr>
            <a:xfrm>
              <a:off x="2620689" y="3531089"/>
              <a:ext cx="413896" cy="246221"/>
            </a:xfrm>
            <a:prstGeom prst="rect">
              <a:avLst/>
            </a:prstGeom>
            <a:noFill/>
          </p:spPr>
          <p:txBody>
            <a:bodyPr wrap="none" rtlCol="0">
              <a:spAutoFit/>
            </a:bodyPr>
            <a:lstStyle/>
            <a:p>
              <a:r>
                <a:rPr lang="en-US" sz="1000"/>
                <a:t>0.00</a:t>
              </a:r>
            </a:p>
          </p:txBody>
        </p:sp>
      </p:grpSp>
      <p:sp>
        <p:nvSpPr>
          <p:cNvPr id="2" name="Title 1">
            <a:extLst>
              <a:ext uri="{FF2B5EF4-FFF2-40B4-BE49-F238E27FC236}">
                <a16:creationId xmlns:a16="http://schemas.microsoft.com/office/drawing/2014/main" id="{2EA158A1-FA59-7E45-1D82-B2C1B97176E3}"/>
              </a:ext>
            </a:extLst>
          </p:cNvPr>
          <p:cNvSpPr>
            <a:spLocks noGrp="1"/>
          </p:cNvSpPr>
          <p:nvPr>
            <p:ph type="title" idx="4294967295"/>
          </p:nvPr>
        </p:nvSpPr>
        <p:spPr>
          <a:xfrm>
            <a:off x="384969" y="283926"/>
            <a:ext cx="8374062" cy="407988"/>
          </a:xfrm>
          <a:prstGeom prst="rect">
            <a:avLst/>
          </a:prstGeom>
        </p:spPr>
        <p:txBody>
          <a:bodyPr/>
          <a:lstStyle/>
          <a:p>
            <a:r>
              <a:rPr lang="en-US" sz="2000">
                <a:solidFill>
                  <a:schemeClr val="tx1"/>
                </a:solidFill>
                <a:latin typeface="Barlow SemiBold" panose="00000700000000000000" pitchFamily="2" charset="0"/>
              </a:rPr>
              <a:t>Two independent studies on 101 subjects demonstrate that </a:t>
            </a:r>
            <a:r>
              <a:rPr lang="en-US" sz="2000" err="1">
                <a:solidFill>
                  <a:schemeClr val="tx1"/>
                </a:solidFill>
                <a:latin typeface="Barlow SemiBold" panose="00000700000000000000" pitchFamily="2" charset="0"/>
              </a:rPr>
              <a:t>DPNCheck</a:t>
            </a:r>
            <a:r>
              <a:rPr lang="en-US" sz="2000">
                <a:solidFill>
                  <a:schemeClr val="tx1"/>
                </a:solidFill>
                <a:latin typeface="Barlow SemiBold" panose="00000700000000000000" pitchFamily="2" charset="0"/>
              </a:rPr>
              <a:t> exhibits good to excellent intra-rater and good inter-rater reliability</a:t>
            </a:r>
          </a:p>
        </p:txBody>
      </p:sp>
      <p:graphicFrame>
        <p:nvGraphicFramePr>
          <p:cNvPr id="4" name="Table 4">
            <a:extLst>
              <a:ext uri="{FF2B5EF4-FFF2-40B4-BE49-F238E27FC236}">
                <a16:creationId xmlns:a16="http://schemas.microsoft.com/office/drawing/2014/main" id="{FC59F7E7-0EEE-ED21-630C-C2A93628680D}"/>
              </a:ext>
            </a:extLst>
          </p:cNvPr>
          <p:cNvGraphicFramePr>
            <a:graphicFrameLocks noGrp="1"/>
          </p:cNvGraphicFramePr>
          <p:nvPr/>
        </p:nvGraphicFramePr>
        <p:xfrm>
          <a:off x="457200" y="1090225"/>
          <a:ext cx="6580682" cy="975360"/>
        </p:xfrm>
        <a:graphic>
          <a:graphicData uri="http://schemas.openxmlformats.org/drawingml/2006/table">
            <a:tbl>
              <a:tblPr firstRow="1" bandRow="1">
                <a:tableStyleId>{5C22544A-7EE6-4342-B048-85BDC9FD1C3A}</a:tableStyleId>
              </a:tblPr>
              <a:tblGrid>
                <a:gridCol w="1222454">
                  <a:extLst>
                    <a:ext uri="{9D8B030D-6E8A-4147-A177-3AD203B41FA5}">
                      <a16:colId xmlns:a16="http://schemas.microsoft.com/office/drawing/2014/main" val="4208019700"/>
                    </a:ext>
                  </a:extLst>
                </a:gridCol>
                <a:gridCol w="877467">
                  <a:extLst>
                    <a:ext uri="{9D8B030D-6E8A-4147-A177-3AD203B41FA5}">
                      <a16:colId xmlns:a16="http://schemas.microsoft.com/office/drawing/2014/main" val="2031983736"/>
                    </a:ext>
                  </a:extLst>
                </a:gridCol>
                <a:gridCol w="711859">
                  <a:extLst>
                    <a:ext uri="{9D8B030D-6E8A-4147-A177-3AD203B41FA5}">
                      <a16:colId xmlns:a16="http://schemas.microsoft.com/office/drawing/2014/main" val="3028933432"/>
                    </a:ext>
                  </a:extLst>
                </a:gridCol>
                <a:gridCol w="937260">
                  <a:extLst>
                    <a:ext uri="{9D8B030D-6E8A-4147-A177-3AD203B41FA5}">
                      <a16:colId xmlns:a16="http://schemas.microsoft.com/office/drawing/2014/main" val="1786840857"/>
                    </a:ext>
                  </a:extLst>
                </a:gridCol>
                <a:gridCol w="792980">
                  <a:extLst>
                    <a:ext uri="{9D8B030D-6E8A-4147-A177-3AD203B41FA5}">
                      <a16:colId xmlns:a16="http://schemas.microsoft.com/office/drawing/2014/main" val="3289812936"/>
                    </a:ext>
                  </a:extLst>
                </a:gridCol>
                <a:gridCol w="539646">
                  <a:extLst>
                    <a:ext uri="{9D8B030D-6E8A-4147-A177-3AD203B41FA5}">
                      <a16:colId xmlns:a16="http://schemas.microsoft.com/office/drawing/2014/main" val="1888356852"/>
                    </a:ext>
                  </a:extLst>
                </a:gridCol>
                <a:gridCol w="854439">
                  <a:extLst>
                    <a:ext uri="{9D8B030D-6E8A-4147-A177-3AD203B41FA5}">
                      <a16:colId xmlns:a16="http://schemas.microsoft.com/office/drawing/2014/main" val="1971865716"/>
                    </a:ext>
                  </a:extLst>
                </a:gridCol>
                <a:gridCol w="644577">
                  <a:extLst>
                    <a:ext uri="{9D8B030D-6E8A-4147-A177-3AD203B41FA5}">
                      <a16:colId xmlns:a16="http://schemas.microsoft.com/office/drawing/2014/main" val="4054907320"/>
                    </a:ext>
                  </a:extLst>
                </a:gridCol>
              </a:tblGrid>
              <a:tr h="159339">
                <a:tc>
                  <a:txBody>
                    <a:bodyPr/>
                    <a:lstStyle/>
                    <a:p>
                      <a:endParaRPr lang="en-US" sz="100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endParaRPr lang="en-US" sz="100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endParaRPr lang="en-US" sz="100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endParaRPr lang="en-US" sz="100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gridSpan="2">
                  <a:txBody>
                    <a:bodyPr/>
                    <a:lstStyle/>
                    <a:p>
                      <a:pPr algn="ctr"/>
                      <a:r>
                        <a:rPr lang="en-US" sz="1000"/>
                        <a:t>Intra-Rater (ICC)</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sz="1000"/>
                    </a:p>
                  </a:txBody>
                  <a:tcPr/>
                </a:tc>
                <a:tc gridSpan="2">
                  <a:txBody>
                    <a:bodyPr/>
                    <a:lstStyle/>
                    <a:p>
                      <a:pPr algn="ctr"/>
                      <a:r>
                        <a:rPr lang="en-US" sz="1000"/>
                        <a:t>Inter-Rater (ICC)</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sz="1000"/>
                    </a:p>
                  </a:txBody>
                  <a:tcPr/>
                </a:tc>
                <a:extLst>
                  <a:ext uri="{0D108BD9-81ED-4DB2-BD59-A6C34878D82A}">
                    <a16:rowId xmlns:a16="http://schemas.microsoft.com/office/drawing/2014/main" val="3353885545"/>
                  </a:ext>
                </a:extLst>
              </a:tr>
              <a:tr h="159339">
                <a:tc>
                  <a:txBody>
                    <a:bodyPr/>
                    <a:lstStyle/>
                    <a:p>
                      <a:r>
                        <a:rPr lang="en-US" sz="1000" b="1">
                          <a:solidFill>
                            <a:schemeClr val="bg1"/>
                          </a:solidFill>
                        </a:rPr>
                        <a:t>Reference</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1"/>
                    </a:solidFill>
                  </a:tcPr>
                </a:tc>
                <a:tc>
                  <a:txBody>
                    <a:bodyPr/>
                    <a:lstStyle/>
                    <a:p>
                      <a:pPr algn="ctr"/>
                      <a:r>
                        <a:rPr lang="en-US" sz="1000" b="1">
                          <a:solidFill>
                            <a:schemeClr val="bg1"/>
                          </a:solidFill>
                        </a:rPr>
                        <a:t>Population</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1"/>
                    </a:solidFill>
                  </a:tcPr>
                </a:tc>
                <a:tc>
                  <a:txBody>
                    <a:bodyPr/>
                    <a:lstStyle/>
                    <a:p>
                      <a:pPr algn="ctr"/>
                      <a:r>
                        <a:rPr lang="en-US" sz="1000" b="1">
                          <a:solidFill>
                            <a:schemeClr val="bg1"/>
                          </a:solidFill>
                        </a:rPr>
                        <a:t>Age</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1"/>
                    </a:solidFill>
                  </a:tcPr>
                </a:tc>
                <a:tc>
                  <a:txBody>
                    <a:bodyPr/>
                    <a:lstStyle/>
                    <a:p>
                      <a:pPr algn="ctr"/>
                      <a:r>
                        <a:rPr lang="en-US" sz="1000" b="1">
                          <a:solidFill>
                            <a:schemeClr val="bg1"/>
                          </a:solidFill>
                        </a:rPr>
                        <a:t>Sample Size</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1"/>
                    </a:solidFill>
                  </a:tcPr>
                </a:tc>
                <a:tc>
                  <a:txBody>
                    <a:bodyPr/>
                    <a:lstStyle/>
                    <a:p>
                      <a:pPr algn="ctr"/>
                      <a:r>
                        <a:rPr lang="en-US" sz="1000" b="1">
                          <a:solidFill>
                            <a:schemeClr val="bg1"/>
                          </a:solidFill>
                        </a:rPr>
                        <a:t>Amplitude</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solidFill>
                  </a:tcPr>
                </a:tc>
                <a:tc>
                  <a:txBody>
                    <a:bodyPr/>
                    <a:lstStyle/>
                    <a:p>
                      <a:pPr algn="ctr"/>
                      <a:r>
                        <a:rPr lang="en-US" sz="1000" b="1">
                          <a:solidFill>
                            <a:schemeClr val="bg1"/>
                          </a:solidFill>
                        </a:rPr>
                        <a:t>CV</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solidFill>
                  </a:tcPr>
                </a:tc>
                <a:tc>
                  <a:txBody>
                    <a:bodyPr/>
                    <a:lstStyle/>
                    <a:p>
                      <a:pPr algn="ctr"/>
                      <a:r>
                        <a:rPr lang="en-US" sz="1000" b="1">
                          <a:solidFill>
                            <a:schemeClr val="bg1"/>
                          </a:solidFill>
                        </a:rPr>
                        <a:t>Amplitude</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solidFill>
                  </a:tcPr>
                </a:tc>
                <a:tc>
                  <a:txBody>
                    <a:bodyPr/>
                    <a:lstStyle/>
                    <a:p>
                      <a:pPr algn="ctr"/>
                      <a:r>
                        <a:rPr lang="en-US" sz="1000" b="1">
                          <a:solidFill>
                            <a:schemeClr val="bg1"/>
                          </a:solidFill>
                        </a:rPr>
                        <a:t>CV</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759604089"/>
                  </a:ext>
                </a:extLst>
              </a:tr>
              <a:tr h="159339">
                <a:tc>
                  <a:txBody>
                    <a:bodyPr/>
                    <a:lstStyle/>
                    <a:p>
                      <a:r>
                        <a:rPr lang="en-US" sz="1000"/>
                        <a:t>Lee et al. 2014</a:t>
                      </a:r>
                    </a:p>
                  </a:txBody>
                  <a:tcPr>
                    <a:lnT w="12700" cmpd="sng">
                      <a:noFill/>
                    </a:lnT>
                  </a:tcPr>
                </a:tc>
                <a:tc>
                  <a:txBody>
                    <a:bodyPr/>
                    <a:lstStyle/>
                    <a:p>
                      <a:pPr algn="ctr"/>
                      <a:r>
                        <a:rPr lang="en-US" sz="1000"/>
                        <a:t>Diabetes</a:t>
                      </a:r>
                    </a:p>
                  </a:txBody>
                  <a:tcPr>
                    <a:lnT w="12700" cmpd="sng">
                      <a:noFill/>
                    </a:lnT>
                  </a:tcPr>
                </a:tc>
                <a:tc>
                  <a:txBody>
                    <a:bodyPr/>
                    <a:lstStyle/>
                    <a:p>
                      <a:pPr algn="ctr"/>
                      <a:r>
                        <a:rPr lang="en-US" sz="1000"/>
                        <a:t>56 ± 18</a:t>
                      </a:r>
                    </a:p>
                  </a:txBody>
                  <a:tcPr>
                    <a:lnT w="12700" cmpd="sng">
                      <a:noFill/>
                    </a:lnT>
                  </a:tcPr>
                </a:tc>
                <a:tc>
                  <a:txBody>
                    <a:bodyPr/>
                    <a:lstStyle/>
                    <a:p>
                      <a:pPr algn="ctr"/>
                      <a:r>
                        <a:rPr lang="en-US" sz="1000"/>
                        <a:t>44</a:t>
                      </a:r>
                    </a:p>
                  </a:txBody>
                  <a:tcPr>
                    <a:lnT w="12700" cmpd="sng">
                      <a:noFill/>
                    </a:lnT>
                  </a:tcPr>
                </a:tc>
                <a:tc>
                  <a:txBody>
                    <a:bodyPr/>
                    <a:lstStyle/>
                    <a:p>
                      <a:pPr algn="ctr"/>
                      <a:r>
                        <a:rPr lang="en-US" sz="1000"/>
                        <a:t>0.97</a:t>
                      </a:r>
                    </a:p>
                  </a:txBody>
                  <a:tcPr>
                    <a:lnT w="12700" cmpd="sng">
                      <a:noFill/>
                    </a:lnT>
                  </a:tcPr>
                </a:tc>
                <a:tc>
                  <a:txBody>
                    <a:bodyPr/>
                    <a:lstStyle/>
                    <a:p>
                      <a:pPr algn="ctr"/>
                      <a:r>
                        <a:rPr lang="en-US" sz="1000"/>
                        <a:t>0.94</a:t>
                      </a:r>
                    </a:p>
                  </a:txBody>
                  <a:tcPr>
                    <a:lnT w="12700" cmpd="sng">
                      <a:noFill/>
                    </a:lnT>
                  </a:tcPr>
                </a:tc>
                <a:tc>
                  <a:txBody>
                    <a:bodyPr/>
                    <a:lstStyle/>
                    <a:p>
                      <a:pPr algn="ctr"/>
                      <a:r>
                        <a:rPr lang="en-US" sz="1000"/>
                        <a:t>0.83</a:t>
                      </a:r>
                    </a:p>
                  </a:txBody>
                  <a:tcPr>
                    <a:lnT w="12700" cmpd="sng">
                      <a:noFill/>
                    </a:lnT>
                  </a:tcPr>
                </a:tc>
                <a:tc>
                  <a:txBody>
                    <a:bodyPr/>
                    <a:lstStyle/>
                    <a:p>
                      <a:pPr algn="ctr"/>
                      <a:r>
                        <a:rPr lang="en-US" sz="1000"/>
                        <a:t>0.79</a:t>
                      </a:r>
                    </a:p>
                  </a:txBody>
                  <a:tcPr>
                    <a:lnT w="12700" cmpd="sng">
                      <a:noFill/>
                    </a:lnT>
                  </a:tcPr>
                </a:tc>
                <a:extLst>
                  <a:ext uri="{0D108BD9-81ED-4DB2-BD59-A6C34878D82A}">
                    <a16:rowId xmlns:a16="http://schemas.microsoft.com/office/drawing/2014/main" val="2304891820"/>
                  </a:ext>
                </a:extLst>
              </a:tr>
              <a:tr h="159339">
                <a:tc>
                  <a:txBody>
                    <a:bodyPr/>
                    <a:lstStyle/>
                    <a:p>
                      <a:r>
                        <a:rPr lang="en-US" sz="1000"/>
                        <a:t>Shibata et al. 2019</a:t>
                      </a:r>
                    </a:p>
                  </a:txBody>
                  <a:tcPr/>
                </a:tc>
                <a:tc>
                  <a:txBody>
                    <a:bodyPr/>
                    <a:lstStyle/>
                    <a:p>
                      <a:pPr algn="ctr"/>
                      <a:r>
                        <a:rPr lang="en-US" sz="1000"/>
                        <a:t>Diabetes</a:t>
                      </a:r>
                    </a:p>
                  </a:txBody>
                  <a:tcPr/>
                </a:tc>
                <a:tc>
                  <a:txBody>
                    <a:bodyPr/>
                    <a:lstStyle/>
                    <a:p>
                      <a:pPr algn="ctr"/>
                      <a:r>
                        <a:rPr lang="en-US" sz="1000"/>
                        <a:t>58 ± 14</a:t>
                      </a:r>
                    </a:p>
                  </a:txBody>
                  <a:tcPr/>
                </a:tc>
                <a:tc>
                  <a:txBody>
                    <a:bodyPr/>
                    <a:lstStyle/>
                    <a:p>
                      <a:pPr algn="ctr"/>
                      <a:r>
                        <a:rPr lang="en-US" sz="1000"/>
                        <a:t>57</a:t>
                      </a:r>
                    </a:p>
                  </a:txBody>
                  <a:tcPr/>
                </a:tc>
                <a:tc>
                  <a:txBody>
                    <a:bodyPr/>
                    <a:lstStyle/>
                    <a:p>
                      <a:pPr algn="ctr"/>
                      <a:r>
                        <a:rPr lang="en-US" sz="1000"/>
                        <a:t>0.84</a:t>
                      </a:r>
                    </a:p>
                  </a:txBody>
                  <a:tcPr/>
                </a:tc>
                <a:tc>
                  <a:txBody>
                    <a:bodyPr/>
                    <a:lstStyle/>
                    <a:p>
                      <a:pPr algn="ctr"/>
                      <a:r>
                        <a:rPr lang="en-US" sz="1000"/>
                        <a:t>0.88</a:t>
                      </a:r>
                    </a:p>
                  </a:txBody>
                  <a:tcPr/>
                </a:tc>
                <a:tc>
                  <a:txBody>
                    <a:bodyPr/>
                    <a:lstStyle/>
                    <a:p>
                      <a:pPr algn="ctr"/>
                      <a:r>
                        <a:rPr lang="en-US" sz="1000"/>
                        <a:t>0.81</a:t>
                      </a:r>
                    </a:p>
                  </a:txBody>
                  <a:tcPr/>
                </a:tc>
                <a:tc>
                  <a:txBody>
                    <a:bodyPr/>
                    <a:lstStyle/>
                    <a:p>
                      <a:pPr algn="ctr"/>
                      <a:r>
                        <a:rPr lang="en-US" sz="1000"/>
                        <a:t>0.78</a:t>
                      </a:r>
                    </a:p>
                  </a:txBody>
                  <a:tcPr/>
                </a:tc>
                <a:extLst>
                  <a:ext uri="{0D108BD9-81ED-4DB2-BD59-A6C34878D82A}">
                    <a16:rowId xmlns:a16="http://schemas.microsoft.com/office/drawing/2014/main" val="3569338064"/>
                  </a:ext>
                </a:extLst>
              </a:tr>
            </a:tbl>
          </a:graphicData>
        </a:graphic>
      </p:graphicFrame>
      <p:sp>
        <p:nvSpPr>
          <p:cNvPr id="31" name="TextBox 30">
            <a:extLst>
              <a:ext uri="{FF2B5EF4-FFF2-40B4-BE49-F238E27FC236}">
                <a16:creationId xmlns:a16="http://schemas.microsoft.com/office/drawing/2014/main" id="{9514EC3A-7AC6-7AE5-A202-DAF8B280C155}"/>
              </a:ext>
            </a:extLst>
          </p:cNvPr>
          <p:cNvSpPr txBox="1"/>
          <p:nvPr/>
        </p:nvSpPr>
        <p:spPr>
          <a:xfrm>
            <a:off x="7270477" y="1115905"/>
            <a:ext cx="1589709" cy="430887"/>
          </a:xfrm>
          <a:prstGeom prst="rect">
            <a:avLst/>
          </a:prstGeom>
          <a:noFill/>
        </p:spPr>
        <p:txBody>
          <a:bodyPr wrap="square" rtlCol="0">
            <a:spAutoFit/>
          </a:bodyPr>
          <a:lstStyle/>
          <a:p>
            <a:pPr algn="ctr"/>
            <a:r>
              <a:rPr lang="en-US" sz="1100"/>
              <a:t>Reliability scale (ICC)</a:t>
            </a:r>
          </a:p>
          <a:p>
            <a:pPr algn="ctr"/>
            <a:r>
              <a:rPr lang="en-US" sz="1100"/>
              <a:t>Koo and Li 2017</a:t>
            </a:r>
          </a:p>
        </p:txBody>
      </p:sp>
      <p:pic>
        <p:nvPicPr>
          <p:cNvPr id="33" name="Picture 32" descr="Chart, scatter chart&#10;&#10;Description automatically generated">
            <a:extLst>
              <a:ext uri="{FF2B5EF4-FFF2-40B4-BE49-F238E27FC236}">
                <a16:creationId xmlns:a16="http://schemas.microsoft.com/office/drawing/2014/main" id="{BF019AAD-842C-4B46-63CE-97AA46C584AA}"/>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426209" y="2261042"/>
            <a:ext cx="3330635" cy="1641170"/>
          </a:xfrm>
          <a:prstGeom prst="rect">
            <a:avLst/>
          </a:prstGeom>
        </p:spPr>
      </p:pic>
      <p:pic>
        <p:nvPicPr>
          <p:cNvPr id="36" name="Picture 35" descr="Chart, scatter chart&#10;&#10;Description automatically generated">
            <a:extLst>
              <a:ext uri="{FF2B5EF4-FFF2-40B4-BE49-F238E27FC236}">
                <a16:creationId xmlns:a16="http://schemas.microsoft.com/office/drawing/2014/main" id="{0A2E8A30-0BD3-525A-3EFC-A3C93875FDDC}"/>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763129" y="2261042"/>
            <a:ext cx="3426295" cy="1641170"/>
          </a:xfrm>
          <a:prstGeom prst="rect">
            <a:avLst/>
          </a:prstGeom>
        </p:spPr>
      </p:pic>
      <p:pic>
        <p:nvPicPr>
          <p:cNvPr id="37" name="Picture 36" descr="Chart, scatter chart&#10;&#10;Description automatically generated">
            <a:extLst>
              <a:ext uri="{FF2B5EF4-FFF2-40B4-BE49-F238E27FC236}">
                <a16:creationId xmlns:a16="http://schemas.microsoft.com/office/drawing/2014/main" id="{A510647F-D376-B385-0B2B-95442E0BB299}"/>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166495" y="3950530"/>
            <a:ext cx="6493872" cy="546153"/>
          </a:xfrm>
          <a:prstGeom prst="rect">
            <a:avLst/>
          </a:prstGeom>
        </p:spPr>
      </p:pic>
      <p:sp>
        <p:nvSpPr>
          <p:cNvPr id="38" name="TextBox 37">
            <a:extLst>
              <a:ext uri="{FF2B5EF4-FFF2-40B4-BE49-F238E27FC236}">
                <a16:creationId xmlns:a16="http://schemas.microsoft.com/office/drawing/2014/main" id="{A3324BCA-F27E-1916-67C4-B45940EAA0E5}"/>
              </a:ext>
            </a:extLst>
          </p:cNvPr>
          <p:cNvSpPr txBox="1"/>
          <p:nvPr/>
        </p:nvSpPr>
        <p:spPr>
          <a:xfrm>
            <a:off x="115661" y="4521427"/>
            <a:ext cx="7073763" cy="584775"/>
          </a:xfrm>
          <a:prstGeom prst="rect">
            <a:avLst/>
          </a:prstGeom>
          <a:noFill/>
        </p:spPr>
        <p:txBody>
          <a:bodyPr wrap="square">
            <a:spAutoFit/>
          </a:bodyPr>
          <a:lstStyle/>
          <a:p>
            <a:r>
              <a:rPr lang="en-US" sz="800">
                <a:solidFill>
                  <a:srgbClr val="222222"/>
                </a:solidFill>
                <a:latin typeface="Source Sans Pro" panose="020B0503030403020204" pitchFamily="34" charset="0"/>
                <a:ea typeface="Source Sans Pro" panose="020B0503030403020204" pitchFamily="34" charset="0"/>
              </a:rPr>
              <a:t>ICC, intraclass correlation coefficient.</a:t>
            </a:r>
          </a:p>
          <a:p>
            <a:r>
              <a:rPr lang="en-US" sz="800">
                <a:solidFill>
                  <a:srgbClr val="222222"/>
                </a:solidFill>
                <a:latin typeface="Source Sans Pro" panose="020B0503030403020204" pitchFamily="34" charset="0"/>
                <a:ea typeface="Source Sans Pro" panose="020B0503030403020204" pitchFamily="34" charset="0"/>
              </a:rPr>
              <a:t>References: Koo and Li. A Guideline of selecting and reporting intraclass correlation coefficients for reliability research. J </a:t>
            </a:r>
            <a:r>
              <a:rPr lang="en-US" sz="800" err="1">
                <a:solidFill>
                  <a:srgbClr val="222222"/>
                </a:solidFill>
                <a:latin typeface="Source Sans Pro" panose="020B0503030403020204" pitchFamily="34" charset="0"/>
                <a:ea typeface="Source Sans Pro" panose="020B0503030403020204" pitchFamily="34" charset="0"/>
              </a:rPr>
              <a:t>Chiropr</a:t>
            </a:r>
            <a:r>
              <a:rPr lang="en-US" sz="800">
                <a:solidFill>
                  <a:srgbClr val="222222"/>
                </a:solidFill>
                <a:latin typeface="Source Sans Pro" panose="020B0503030403020204" pitchFamily="34" charset="0"/>
                <a:ea typeface="Source Sans Pro" panose="020B0503030403020204" pitchFamily="34" charset="0"/>
              </a:rPr>
              <a:t> Med, 2017. Lee et al. Reliability and validity of a point-of-care sural nerve conduction device for identification of diabetic neuropathy. </a:t>
            </a:r>
            <a:r>
              <a:rPr lang="en-US" sz="800" err="1">
                <a:solidFill>
                  <a:srgbClr val="222222"/>
                </a:solidFill>
                <a:latin typeface="Source Sans Pro" panose="020B0503030403020204" pitchFamily="34" charset="0"/>
                <a:ea typeface="Source Sans Pro" panose="020B0503030403020204" pitchFamily="34" charset="0"/>
              </a:rPr>
              <a:t>PLoS</a:t>
            </a:r>
            <a:r>
              <a:rPr lang="en-US" sz="800">
                <a:solidFill>
                  <a:srgbClr val="222222"/>
                </a:solidFill>
                <a:latin typeface="Source Sans Pro" panose="020B0503030403020204" pitchFamily="34" charset="0"/>
                <a:ea typeface="Source Sans Pro" panose="020B0503030403020204" pitchFamily="34" charset="0"/>
              </a:rPr>
              <a:t> One, 2014. Shibata et al. Validity and reliability of a point-of-care nerve conduction device in diabetes patients. J Diabetes </a:t>
            </a:r>
            <a:r>
              <a:rPr lang="en-US" sz="800" err="1">
                <a:solidFill>
                  <a:srgbClr val="222222"/>
                </a:solidFill>
                <a:latin typeface="Source Sans Pro" panose="020B0503030403020204" pitchFamily="34" charset="0"/>
                <a:ea typeface="Source Sans Pro" panose="020B0503030403020204" pitchFamily="34" charset="0"/>
              </a:rPr>
              <a:t>Investig</a:t>
            </a:r>
            <a:r>
              <a:rPr lang="en-US" sz="800">
                <a:solidFill>
                  <a:srgbClr val="222222"/>
                </a:solidFill>
                <a:latin typeface="Source Sans Pro" panose="020B0503030403020204" pitchFamily="34" charset="0"/>
                <a:ea typeface="Source Sans Pro" panose="020B0503030403020204" pitchFamily="34" charset="0"/>
              </a:rPr>
              <a:t>., 2019. </a:t>
            </a:r>
          </a:p>
        </p:txBody>
      </p:sp>
      <p:sp>
        <p:nvSpPr>
          <p:cNvPr id="39" name="TextBox 38">
            <a:extLst>
              <a:ext uri="{FF2B5EF4-FFF2-40B4-BE49-F238E27FC236}">
                <a16:creationId xmlns:a16="http://schemas.microsoft.com/office/drawing/2014/main" id="{B16771F8-DAE8-2E0A-A52D-80F07DEFCA13}"/>
              </a:ext>
            </a:extLst>
          </p:cNvPr>
          <p:cNvSpPr txBox="1"/>
          <p:nvPr/>
        </p:nvSpPr>
        <p:spPr>
          <a:xfrm>
            <a:off x="2933969" y="2093301"/>
            <a:ext cx="1846980" cy="246221"/>
          </a:xfrm>
          <a:prstGeom prst="rect">
            <a:avLst/>
          </a:prstGeom>
          <a:noFill/>
        </p:spPr>
        <p:txBody>
          <a:bodyPr wrap="none" rtlCol="0">
            <a:spAutoFit/>
          </a:bodyPr>
          <a:lstStyle/>
          <a:p>
            <a:pPr algn="ctr"/>
            <a:r>
              <a:rPr lang="en-US" sz="1000"/>
              <a:t>Figure from Shibata et al. 2019.</a:t>
            </a:r>
          </a:p>
        </p:txBody>
      </p:sp>
    </p:spTree>
    <p:extLst>
      <p:ext uri="{BB962C8B-B14F-4D97-AF65-F5344CB8AC3E}">
        <p14:creationId xmlns:p14="http://schemas.microsoft.com/office/powerpoint/2010/main" val="20222200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4E4A0-9499-5043-96F9-C9BC2E738F5D}"/>
              </a:ext>
            </a:extLst>
          </p:cNvPr>
          <p:cNvSpPr>
            <a:spLocks noGrp="1"/>
          </p:cNvSpPr>
          <p:nvPr>
            <p:ph type="title" idx="4294967295"/>
          </p:nvPr>
        </p:nvSpPr>
        <p:spPr>
          <a:xfrm>
            <a:off x="769938" y="236538"/>
            <a:ext cx="8374062" cy="406400"/>
          </a:xfrm>
          <a:prstGeom prst="rect">
            <a:avLst/>
          </a:prstGeom>
        </p:spPr>
        <p:txBody>
          <a:bodyPr/>
          <a:lstStyle/>
          <a:p>
            <a:r>
              <a:rPr lang="en-US" sz="2000">
                <a:solidFill>
                  <a:schemeClr val="tx1"/>
                </a:solidFill>
                <a:latin typeface="Barlow SemiBold" panose="00000700000000000000" pitchFamily="2" charset="0"/>
              </a:rPr>
              <a:t>Approximately 30% of elderly patients have peripheral neuropathy</a:t>
            </a:r>
          </a:p>
        </p:txBody>
      </p:sp>
      <p:sp>
        <p:nvSpPr>
          <p:cNvPr id="19" name="TextBox 18">
            <a:extLst>
              <a:ext uri="{FF2B5EF4-FFF2-40B4-BE49-F238E27FC236}">
                <a16:creationId xmlns:a16="http://schemas.microsoft.com/office/drawing/2014/main" id="{B4D335C0-49ED-334E-8A74-20183B2C41D6}"/>
              </a:ext>
            </a:extLst>
          </p:cNvPr>
          <p:cNvSpPr txBox="1"/>
          <p:nvPr/>
        </p:nvSpPr>
        <p:spPr>
          <a:xfrm>
            <a:off x="495128" y="1767130"/>
            <a:ext cx="1257300" cy="646331"/>
          </a:xfrm>
          <a:prstGeom prst="rect">
            <a:avLst/>
          </a:prstGeom>
          <a:noFill/>
        </p:spPr>
        <p:txBody>
          <a:bodyPr wrap="square" rtlCol="0">
            <a:spAutoFit/>
          </a:bodyPr>
          <a:lstStyle/>
          <a:p>
            <a:r>
              <a:rPr lang="en-US" sz="900">
                <a:latin typeface="Source Sans Pro" panose="020B0503030403020204" pitchFamily="34" charset="0"/>
                <a:ea typeface="Source Sans Pro" panose="020B0503030403020204" pitchFamily="34" charset="0"/>
              </a:rPr>
              <a:t>NHANES: 1999–2004 National Health and Nutrition Examination Survey</a:t>
            </a:r>
          </a:p>
        </p:txBody>
      </p:sp>
      <p:sp>
        <p:nvSpPr>
          <p:cNvPr id="20" name="TextBox 19">
            <a:extLst>
              <a:ext uri="{FF2B5EF4-FFF2-40B4-BE49-F238E27FC236}">
                <a16:creationId xmlns:a16="http://schemas.microsoft.com/office/drawing/2014/main" id="{24F9D7F3-1893-8645-B83C-3BDF4103E599}"/>
              </a:ext>
            </a:extLst>
          </p:cNvPr>
          <p:cNvSpPr txBox="1"/>
          <p:nvPr/>
        </p:nvSpPr>
        <p:spPr>
          <a:xfrm>
            <a:off x="495128" y="2492115"/>
            <a:ext cx="1257300" cy="507831"/>
          </a:xfrm>
          <a:prstGeom prst="rect">
            <a:avLst/>
          </a:prstGeom>
          <a:noFill/>
        </p:spPr>
        <p:txBody>
          <a:bodyPr wrap="square" rtlCol="0">
            <a:spAutoFit/>
          </a:bodyPr>
          <a:lstStyle/>
          <a:p>
            <a:r>
              <a:rPr lang="en-US" sz="900">
                <a:latin typeface="Source Sans Pro" panose="020B0503030403020204" pitchFamily="34" charset="0"/>
                <a:ea typeface="Source Sans Pro" panose="020B0503030403020204" pitchFamily="34" charset="0"/>
              </a:rPr>
              <a:t>ARIC: 2016-2017 Atherosclerosis Risk</a:t>
            </a:r>
          </a:p>
          <a:p>
            <a:r>
              <a:rPr lang="en-US" sz="900">
                <a:latin typeface="Source Sans Pro" panose="020B0503030403020204" pitchFamily="34" charset="0"/>
                <a:ea typeface="Source Sans Pro" panose="020B0503030403020204" pitchFamily="34" charset="0"/>
              </a:rPr>
              <a:t>in Communities Study</a:t>
            </a:r>
          </a:p>
        </p:txBody>
      </p:sp>
      <p:sp>
        <p:nvSpPr>
          <p:cNvPr id="7" name="TextBox 6">
            <a:extLst>
              <a:ext uri="{FF2B5EF4-FFF2-40B4-BE49-F238E27FC236}">
                <a16:creationId xmlns:a16="http://schemas.microsoft.com/office/drawing/2014/main" id="{0011B3C3-14DF-13F6-E572-70D6B1A3B514}"/>
              </a:ext>
            </a:extLst>
          </p:cNvPr>
          <p:cNvSpPr txBox="1"/>
          <p:nvPr/>
        </p:nvSpPr>
        <p:spPr>
          <a:xfrm>
            <a:off x="79882" y="4772240"/>
            <a:ext cx="8751297" cy="215444"/>
          </a:xfrm>
          <a:prstGeom prst="rect">
            <a:avLst/>
          </a:prstGeom>
          <a:noFill/>
        </p:spPr>
        <p:txBody>
          <a:bodyPr wrap="square">
            <a:spAutoFit/>
          </a:bodyPr>
          <a:lstStyle/>
          <a:p>
            <a:r>
              <a:rPr lang="en-US" sz="800">
                <a:solidFill>
                  <a:srgbClr val="222222"/>
                </a:solidFill>
                <a:latin typeface="Barlow" panose="00000500000000000000" pitchFamily="2" charset="0"/>
                <a:ea typeface="Source Sans Pro" panose="020B0503030403020204" pitchFamily="34" charset="0"/>
              </a:rPr>
              <a:t>References: Hicks et al.  Sci Rep, 2021.</a:t>
            </a:r>
            <a:endParaRPr lang="en-US" sz="800">
              <a:latin typeface="Barlow" panose="00000500000000000000" pitchFamily="2" charset="0"/>
              <a:ea typeface="Source Sans Pro" panose="020B0503030403020204" pitchFamily="34" charset="0"/>
            </a:endParaRPr>
          </a:p>
        </p:txBody>
      </p:sp>
      <p:pic>
        <p:nvPicPr>
          <p:cNvPr id="14" name="Picture 13">
            <a:extLst>
              <a:ext uri="{FF2B5EF4-FFF2-40B4-BE49-F238E27FC236}">
                <a16:creationId xmlns:a16="http://schemas.microsoft.com/office/drawing/2014/main" id="{35027FBA-7FCE-0190-AF4F-B72A993CF2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748" y="737648"/>
            <a:ext cx="6872269" cy="3921816"/>
          </a:xfrm>
          <a:prstGeom prst="rect">
            <a:avLst/>
          </a:prstGeom>
        </p:spPr>
      </p:pic>
    </p:spTree>
    <p:extLst>
      <p:ext uri="{BB962C8B-B14F-4D97-AF65-F5344CB8AC3E}">
        <p14:creationId xmlns:p14="http://schemas.microsoft.com/office/powerpoint/2010/main" val="15802645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europathic pain Stock Vectors, Royalty Free Neuropathic pain Illustrations  | Depositphotos®">
            <a:extLst>
              <a:ext uri="{FF2B5EF4-FFF2-40B4-BE49-F238E27FC236}">
                <a16:creationId xmlns:a16="http://schemas.microsoft.com/office/drawing/2014/main" id="{349200C6-72EC-3F0F-ECC8-BFC962CDDE3D}"/>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073085" y="3045782"/>
            <a:ext cx="1280160" cy="1280160"/>
          </a:xfrm>
          <a:prstGeom prst="rect">
            <a:avLst/>
          </a:prstGeom>
          <a:noFill/>
          <a:extLst>
            <a:ext uri="{909E8E84-426E-40DD-AFC4-6F175D3DCCD1}">
              <a14:hiddenFill xmlns:a14="http://schemas.microsoft.com/office/drawing/2010/main">
                <a:solidFill>
                  <a:srgbClr val="FFFFFF"/>
                </a:solidFill>
              </a14:hiddenFill>
            </a:ext>
          </a:extLst>
        </p:spPr>
      </p:pic>
      <p:sp>
        <p:nvSpPr>
          <p:cNvPr id="22530" name="Title 1">
            <a:extLst>
              <a:ext uri="{FF2B5EF4-FFF2-40B4-BE49-F238E27FC236}">
                <a16:creationId xmlns:a16="http://schemas.microsoft.com/office/drawing/2014/main" id="{5B01FB29-EF5C-D744-82E8-168C07EFDB21}"/>
              </a:ext>
            </a:extLst>
          </p:cNvPr>
          <p:cNvSpPr>
            <a:spLocks noGrp="1"/>
          </p:cNvSpPr>
          <p:nvPr>
            <p:ph type="title" idx="4294967295"/>
          </p:nvPr>
        </p:nvSpPr>
        <p:spPr>
          <a:xfrm>
            <a:off x="376927" y="303213"/>
            <a:ext cx="8374063" cy="407987"/>
          </a:xfrm>
          <a:prstGeom prst="rect">
            <a:avLst/>
          </a:prstGeom>
        </p:spPr>
        <p:txBody>
          <a:bodyPr/>
          <a:lstStyle/>
          <a:p>
            <a:r>
              <a:rPr lang="en-US" altLang="en-US" sz="2200">
                <a:solidFill>
                  <a:schemeClr val="tx1"/>
                </a:solidFill>
                <a:latin typeface="Barlow SemiBold" panose="00000700000000000000" pitchFamily="2" charset="0"/>
              </a:rPr>
              <a:t>Peripheral neuropathy is associated with reduced quality of life, poor overall health &amp; increased mortality</a:t>
            </a:r>
          </a:p>
        </p:txBody>
      </p:sp>
      <p:sp>
        <p:nvSpPr>
          <p:cNvPr id="22531" name="Content Placeholder 2">
            <a:extLst>
              <a:ext uri="{FF2B5EF4-FFF2-40B4-BE49-F238E27FC236}">
                <a16:creationId xmlns:a16="http://schemas.microsoft.com/office/drawing/2014/main" id="{0E84D4B4-997C-B246-8773-CE18DDFE0DE3}"/>
              </a:ext>
            </a:extLst>
          </p:cNvPr>
          <p:cNvSpPr>
            <a:spLocks noGrp="1"/>
          </p:cNvSpPr>
          <p:nvPr>
            <p:ph idx="4294967295"/>
          </p:nvPr>
        </p:nvSpPr>
        <p:spPr>
          <a:xfrm>
            <a:off x="376927" y="1113182"/>
            <a:ext cx="5821363" cy="3619155"/>
          </a:xfrm>
          <a:prstGeom prst="rect">
            <a:avLst/>
          </a:prstGeom>
        </p:spPr>
        <p:txBody>
          <a:bodyPr>
            <a:normAutofit/>
          </a:bodyPr>
          <a:lstStyle/>
          <a:p>
            <a:r>
              <a:rPr lang="en-US" altLang="en-US" sz="1800" dirty="0">
                <a:latin typeface="Barlow" panose="00000500000000000000" pitchFamily="2" charset="0"/>
              </a:rPr>
              <a:t>Peripheral neuropathy independently associated </a:t>
            </a:r>
            <a:br>
              <a:rPr lang="en-US" altLang="en-US" sz="1800" dirty="0">
                <a:latin typeface="Barlow" panose="00000500000000000000" pitchFamily="2" charset="0"/>
              </a:rPr>
            </a:br>
            <a:r>
              <a:rPr lang="en-US" altLang="en-US" sz="1800" dirty="0">
                <a:latin typeface="Barlow" panose="00000500000000000000" pitchFamily="2" charset="0"/>
              </a:rPr>
              <a:t>with all-cause mortality (HR 1.4</a:t>
            </a:r>
            <a:r>
              <a:rPr lang="en-US" altLang="en-US" sz="1600" dirty="0">
                <a:latin typeface="Barlow" panose="00000500000000000000" pitchFamily="2" charset="0"/>
              </a:rPr>
              <a:t>*</a:t>
            </a:r>
            <a:r>
              <a:rPr lang="en-US" altLang="en-US" sz="1800" dirty="0">
                <a:latin typeface="Barlow" panose="00000500000000000000" pitchFamily="2" charset="0"/>
              </a:rPr>
              <a:t>) and cardiovascular mortality (HR 1.3</a:t>
            </a:r>
            <a:r>
              <a:rPr lang="en-US" altLang="en-US" sz="1600" dirty="0">
                <a:latin typeface="Barlow" panose="00000500000000000000" pitchFamily="2" charset="0"/>
              </a:rPr>
              <a:t>*</a:t>
            </a:r>
            <a:r>
              <a:rPr lang="en-US" altLang="en-US" sz="1800" dirty="0">
                <a:latin typeface="Barlow" panose="00000500000000000000" pitchFamily="2" charset="0"/>
              </a:rPr>
              <a:t>)</a:t>
            </a:r>
          </a:p>
          <a:p>
            <a:r>
              <a:rPr lang="en-US" altLang="en-US" sz="1800" dirty="0">
                <a:latin typeface="Barlow" panose="00000500000000000000" pitchFamily="2" charset="0"/>
              </a:rPr>
              <a:t>Poor balance, unsteady gait and increased risk of falls</a:t>
            </a:r>
          </a:p>
          <a:p>
            <a:r>
              <a:rPr lang="en-US" altLang="en-US" sz="1800" dirty="0">
                <a:latin typeface="Barlow" panose="00000500000000000000" pitchFamily="2" charset="0"/>
              </a:rPr>
              <a:t>Unrecognized skin trauma → ulcers, amputation</a:t>
            </a:r>
          </a:p>
          <a:p>
            <a:r>
              <a:rPr lang="en-US" altLang="en-US" sz="1800" dirty="0">
                <a:latin typeface="Barlow" panose="00000500000000000000" pitchFamily="2" charset="0"/>
              </a:rPr>
              <a:t>Neuropathic pain</a:t>
            </a:r>
          </a:p>
          <a:p>
            <a:r>
              <a:rPr lang="en-US" altLang="en-US" sz="1800" dirty="0">
                <a:latin typeface="Barlow" panose="00000500000000000000" pitchFamily="2" charset="0"/>
              </a:rPr>
              <a:t>Mobility limitations</a:t>
            </a:r>
          </a:p>
          <a:p>
            <a:r>
              <a:rPr lang="en-US" altLang="en-US" sz="1800" dirty="0">
                <a:latin typeface="Barlow" panose="00000500000000000000" pitchFamily="2" charset="0"/>
              </a:rPr>
              <a:t>Muscle cramps</a:t>
            </a:r>
          </a:p>
          <a:p>
            <a:r>
              <a:rPr lang="en-US" altLang="en-US" sz="1800" dirty="0">
                <a:latin typeface="Barlow" panose="00000500000000000000" pitchFamily="2" charset="0"/>
              </a:rPr>
              <a:t>Lower extremity weakness</a:t>
            </a:r>
          </a:p>
          <a:p>
            <a:r>
              <a:rPr lang="en-US" altLang="en-US" sz="1800" dirty="0">
                <a:latin typeface="Barlow" panose="00000500000000000000" pitchFamily="2" charset="0"/>
              </a:rPr>
              <a:t>Charcot joints </a:t>
            </a:r>
          </a:p>
        </p:txBody>
      </p:sp>
      <p:sp>
        <p:nvSpPr>
          <p:cNvPr id="18" name="TextBox 17">
            <a:extLst>
              <a:ext uri="{FF2B5EF4-FFF2-40B4-BE49-F238E27FC236}">
                <a16:creationId xmlns:a16="http://schemas.microsoft.com/office/drawing/2014/main" id="{01E5062B-8C9F-B543-9FCD-B955101F21EE}"/>
              </a:ext>
            </a:extLst>
          </p:cNvPr>
          <p:cNvSpPr txBox="1"/>
          <p:nvPr/>
        </p:nvSpPr>
        <p:spPr>
          <a:xfrm>
            <a:off x="151786" y="4444906"/>
            <a:ext cx="7996625" cy="461665"/>
          </a:xfrm>
          <a:prstGeom prst="rect">
            <a:avLst/>
          </a:prstGeom>
          <a:noFill/>
        </p:spPr>
        <p:txBody>
          <a:bodyPr wrap="square">
            <a:spAutoFit/>
          </a:bodyPr>
          <a:lstStyle/>
          <a:p>
            <a:r>
              <a:rPr lang="en-US" sz="800" dirty="0">
                <a:solidFill>
                  <a:srgbClr val="222222"/>
                </a:solidFill>
                <a:latin typeface="Barlow" panose="00000500000000000000" pitchFamily="2" charset="0"/>
                <a:ea typeface="Source Sans Pro" panose="020B0503030403020204" pitchFamily="34" charset="0"/>
              </a:rPr>
              <a:t>*HR, hazard ratio.</a:t>
            </a:r>
          </a:p>
          <a:p>
            <a:r>
              <a:rPr lang="en-US" sz="800" dirty="0">
                <a:solidFill>
                  <a:srgbClr val="222222"/>
                </a:solidFill>
                <a:latin typeface="Barlow" panose="00000500000000000000" pitchFamily="2" charset="0"/>
                <a:ea typeface="Source Sans Pro" panose="020B0503030403020204" pitchFamily="34" charset="0"/>
              </a:rPr>
              <a:t>References: Hicks et al.  Ann Intern Med, 2021. Richardson and </a:t>
            </a:r>
            <a:r>
              <a:rPr lang="en-US" sz="800" dirty="0" err="1">
                <a:solidFill>
                  <a:srgbClr val="222222"/>
                </a:solidFill>
                <a:latin typeface="Barlow" panose="00000500000000000000" pitchFamily="2" charset="0"/>
                <a:ea typeface="Source Sans Pro" panose="020B0503030403020204" pitchFamily="34" charset="0"/>
              </a:rPr>
              <a:t>Hurvitz</a:t>
            </a:r>
            <a:r>
              <a:rPr lang="en-US" sz="800" dirty="0">
                <a:solidFill>
                  <a:srgbClr val="222222"/>
                </a:solidFill>
                <a:latin typeface="Barlow" panose="00000500000000000000" pitchFamily="2" charset="0"/>
                <a:ea typeface="Source Sans Pro" panose="020B0503030403020204" pitchFamily="34" charset="0"/>
              </a:rPr>
              <a:t>. J. </a:t>
            </a:r>
            <a:r>
              <a:rPr lang="en-US" sz="800" dirty="0" err="1">
                <a:solidFill>
                  <a:srgbClr val="222222"/>
                </a:solidFill>
                <a:latin typeface="Barlow" panose="00000500000000000000" pitchFamily="2" charset="0"/>
                <a:ea typeface="Source Sans Pro" panose="020B0503030403020204" pitchFamily="34" charset="0"/>
              </a:rPr>
              <a:t>Gerontoloy</a:t>
            </a:r>
            <a:r>
              <a:rPr lang="en-US" sz="800" dirty="0">
                <a:solidFill>
                  <a:srgbClr val="222222"/>
                </a:solidFill>
                <a:latin typeface="Barlow" panose="00000500000000000000" pitchFamily="2" charset="0"/>
                <a:ea typeface="Source Sans Pro" panose="020B0503030403020204" pitchFamily="34" charset="0"/>
              </a:rPr>
              <a:t>, 1996. Ward et al. Aging &amp; Disease, 2016. Boulton et al. NEJM, 2004. Richardson and </a:t>
            </a:r>
            <a:r>
              <a:rPr lang="en-US" sz="800" dirty="0" err="1">
                <a:solidFill>
                  <a:srgbClr val="222222"/>
                </a:solidFill>
                <a:latin typeface="Barlow" panose="00000500000000000000" pitchFamily="2" charset="0"/>
                <a:ea typeface="Source Sans Pro" panose="020B0503030403020204" pitchFamily="34" charset="0"/>
              </a:rPr>
              <a:t>Hurvitz</a:t>
            </a:r>
            <a:r>
              <a:rPr lang="en-US" sz="800" dirty="0">
                <a:solidFill>
                  <a:srgbClr val="222222"/>
                </a:solidFill>
                <a:latin typeface="Barlow" panose="00000500000000000000" pitchFamily="2" charset="0"/>
                <a:ea typeface="Source Sans Pro" panose="020B0503030403020204" pitchFamily="34" charset="0"/>
              </a:rPr>
              <a:t>. J </a:t>
            </a:r>
            <a:r>
              <a:rPr lang="en-US" sz="800" dirty="0" err="1">
                <a:solidFill>
                  <a:srgbClr val="222222"/>
                </a:solidFill>
                <a:latin typeface="Barlow" panose="00000500000000000000" pitchFamily="2" charset="0"/>
                <a:ea typeface="Source Sans Pro" panose="020B0503030403020204" pitchFamily="34" charset="0"/>
              </a:rPr>
              <a:t>Gerontol</a:t>
            </a:r>
            <a:r>
              <a:rPr lang="en-US" sz="800" dirty="0">
                <a:solidFill>
                  <a:srgbClr val="222222"/>
                </a:solidFill>
                <a:latin typeface="Barlow" panose="00000500000000000000" pitchFamily="2" charset="0"/>
                <a:ea typeface="Source Sans Pro" panose="020B0503030403020204" pitchFamily="34" charset="0"/>
              </a:rPr>
              <a:t>, 1995. Cheng et al. J Clin </a:t>
            </a:r>
            <a:r>
              <a:rPr lang="en-US" sz="800" dirty="0" err="1">
                <a:solidFill>
                  <a:srgbClr val="222222"/>
                </a:solidFill>
                <a:latin typeface="Barlow" panose="00000500000000000000" pitchFamily="2" charset="0"/>
                <a:ea typeface="Source Sans Pro" panose="020B0503030403020204" pitchFamily="34" charset="0"/>
              </a:rPr>
              <a:t>Nurs</a:t>
            </a:r>
            <a:r>
              <a:rPr lang="en-US" sz="800" dirty="0">
                <a:solidFill>
                  <a:srgbClr val="222222"/>
                </a:solidFill>
                <a:latin typeface="Barlow" panose="00000500000000000000" pitchFamily="2" charset="0"/>
                <a:ea typeface="Source Sans Pro" panose="020B0503030403020204" pitchFamily="34" charset="0"/>
              </a:rPr>
              <a:t>, 2002. Erlandson et al. J </a:t>
            </a:r>
            <a:r>
              <a:rPr lang="en-US" sz="800" dirty="0" err="1">
                <a:solidFill>
                  <a:srgbClr val="222222"/>
                </a:solidFill>
                <a:latin typeface="Barlow" panose="00000500000000000000" pitchFamily="2" charset="0"/>
                <a:ea typeface="Source Sans Pro" panose="020B0503030403020204" pitchFamily="34" charset="0"/>
              </a:rPr>
              <a:t>Acquir</a:t>
            </a:r>
            <a:r>
              <a:rPr lang="en-US" sz="800" dirty="0">
                <a:solidFill>
                  <a:srgbClr val="222222"/>
                </a:solidFill>
                <a:latin typeface="Barlow" panose="00000500000000000000" pitchFamily="2" charset="0"/>
                <a:ea typeface="Source Sans Pro" panose="020B0503030403020204" pitchFamily="34" charset="0"/>
              </a:rPr>
              <a:t> Immune </a:t>
            </a:r>
            <a:r>
              <a:rPr lang="en-US" sz="800" dirty="0" err="1">
                <a:solidFill>
                  <a:srgbClr val="222222"/>
                </a:solidFill>
                <a:latin typeface="Barlow" panose="00000500000000000000" pitchFamily="2" charset="0"/>
                <a:ea typeface="Source Sans Pro" panose="020B0503030403020204" pitchFamily="34" charset="0"/>
              </a:rPr>
              <a:t>Defic</a:t>
            </a:r>
            <a:r>
              <a:rPr lang="en-US" sz="800" dirty="0">
                <a:solidFill>
                  <a:srgbClr val="222222"/>
                </a:solidFill>
                <a:latin typeface="Barlow" panose="00000500000000000000" pitchFamily="2" charset="0"/>
                <a:ea typeface="Source Sans Pro" panose="020B0503030403020204" pitchFamily="34" charset="0"/>
              </a:rPr>
              <a:t> </a:t>
            </a:r>
            <a:r>
              <a:rPr lang="en-US" sz="800" dirty="0" err="1">
                <a:solidFill>
                  <a:srgbClr val="222222"/>
                </a:solidFill>
                <a:latin typeface="Barlow" panose="00000500000000000000" pitchFamily="2" charset="0"/>
                <a:ea typeface="Source Sans Pro" panose="020B0503030403020204" pitchFamily="34" charset="0"/>
              </a:rPr>
              <a:t>Syndr</a:t>
            </a:r>
            <a:r>
              <a:rPr lang="en-US" sz="800" dirty="0">
                <a:solidFill>
                  <a:srgbClr val="222222"/>
                </a:solidFill>
                <a:latin typeface="Barlow" panose="00000500000000000000" pitchFamily="2" charset="0"/>
                <a:ea typeface="Source Sans Pro" panose="020B0503030403020204" pitchFamily="34" charset="0"/>
              </a:rPr>
              <a:t>, 2019. </a:t>
            </a:r>
            <a:r>
              <a:rPr lang="en-US" sz="800" dirty="0" err="1">
                <a:solidFill>
                  <a:srgbClr val="222222"/>
                </a:solidFill>
                <a:latin typeface="Barlow" panose="00000500000000000000" pitchFamily="2" charset="0"/>
                <a:ea typeface="Source Sans Pro" panose="020B0503030403020204" pitchFamily="34" charset="0"/>
              </a:rPr>
              <a:t>Riskowski</a:t>
            </a:r>
            <a:r>
              <a:rPr lang="en-US" sz="800" dirty="0">
                <a:solidFill>
                  <a:srgbClr val="222222"/>
                </a:solidFill>
                <a:latin typeface="Barlow" panose="00000500000000000000" pitchFamily="2" charset="0"/>
                <a:ea typeface="Source Sans Pro" panose="020B0503030403020204" pitchFamily="34" charset="0"/>
              </a:rPr>
              <a:t> et al. Journal of Foot and Ankle Research, 2012.</a:t>
            </a:r>
          </a:p>
        </p:txBody>
      </p:sp>
      <p:pic>
        <p:nvPicPr>
          <p:cNvPr id="5" name="Picture 2" descr="Falling Icons - Download Free Vector Icons | Noun Project">
            <a:extLst>
              <a:ext uri="{FF2B5EF4-FFF2-40B4-BE49-F238E27FC236}">
                <a16:creationId xmlns:a16="http://schemas.microsoft.com/office/drawing/2014/main" id="{1BDDA0DA-6F62-CC0E-9CB9-6AA569BEB32A}"/>
              </a:ext>
            </a:extLst>
          </p:cNvPr>
          <p:cNvPicPr>
            <a:picLocks noChangeAspect="1" noChangeArrowheads="1"/>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colorTemperature colorTemp="11500"/>
                    </a14:imgEffect>
                    <a14:imgEffect>
                      <a14:saturation sat="108000"/>
                    </a14:imgEffect>
                  </a14:imgLayer>
                </a14:imgProps>
              </a:ext>
              <a:ext uri="{28A0092B-C50C-407E-A947-70E740481C1C}">
                <a14:useLocalDpi xmlns:a14="http://schemas.microsoft.com/office/drawing/2010/main" val="0"/>
              </a:ext>
            </a:extLst>
          </a:blip>
          <a:srcRect/>
          <a:stretch>
            <a:fillRect/>
          </a:stretch>
        </p:blipFill>
        <p:spPr bwMode="auto">
          <a:xfrm>
            <a:off x="6560026" y="989230"/>
            <a:ext cx="1280160" cy="128016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iabetic Foot Ulcer Vector Images (14)">
            <a:extLst>
              <a:ext uri="{FF2B5EF4-FFF2-40B4-BE49-F238E27FC236}">
                <a16:creationId xmlns:a16="http://schemas.microsoft.com/office/drawing/2014/main" id="{5EA9BDA8-82A6-E748-B539-3690EB854703}"/>
              </a:ext>
            </a:extLst>
          </p:cNvPr>
          <p:cNvPicPr>
            <a:picLocks noChangeAspect="1" noChangeArrowheads="1"/>
          </p:cNvPicPr>
          <p:nvPr/>
        </p:nvPicPr>
        <p:blipFill rotWithShape="1">
          <a:blip r:embed="rId6">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7575349" y="1738545"/>
            <a:ext cx="1299967" cy="128016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61EE55F-C2DB-FFE9-9719-E417BF107B08}"/>
              </a:ext>
            </a:extLst>
          </p:cNvPr>
          <p:cNvSpPr txBox="1"/>
          <p:nvPr/>
        </p:nvSpPr>
        <p:spPr>
          <a:xfrm>
            <a:off x="7009948" y="2295101"/>
            <a:ext cx="1005840" cy="461665"/>
          </a:xfrm>
          <a:prstGeom prst="rect">
            <a:avLst/>
          </a:prstGeom>
          <a:noFill/>
        </p:spPr>
        <p:txBody>
          <a:bodyPr wrap="square" rtlCol="0">
            <a:spAutoFit/>
          </a:bodyPr>
          <a:lstStyle/>
          <a:p>
            <a:r>
              <a:rPr lang="en-US" sz="1200">
                <a:latin typeface="Source Sans Pro" panose="020B0503030403020204" pitchFamily="34" charset="0"/>
                <a:ea typeface="Source Sans Pro" panose="020B0503030403020204" pitchFamily="34" charset="0"/>
              </a:rPr>
              <a:t>foot ulcers / amputation</a:t>
            </a:r>
          </a:p>
        </p:txBody>
      </p:sp>
      <p:sp>
        <p:nvSpPr>
          <p:cNvPr id="11" name="TextBox 10">
            <a:extLst>
              <a:ext uri="{FF2B5EF4-FFF2-40B4-BE49-F238E27FC236}">
                <a16:creationId xmlns:a16="http://schemas.microsoft.com/office/drawing/2014/main" id="{206745B4-0E72-5507-063A-3136BB827B34}"/>
              </a:ext>
            </a:extLst>
          </p:cNvPr>
          <p:cNvSpPr txBox="1"/>
          <p:nvPr/>
        </p:nvSpPr>
        <p:spPr>
          <a:xfrm>
            <a:off x="7618551" y="1401873"/>
            <a:ext cx="589713" cy="276999"/>
          </a:xfrm>
          <a:prstGeom prst="rect">
            <a:avLst/>
          </a:prstGeom>
          <a:noFill/>
        </p:spPr>
        <p:txBody>
          <a:bodyPr wrap="square" rtlCol="0">
            <a:spAutoFit/>
          </a:bodyPr>
          <a:lstStyle/>
          <a:p>
            <a:r>
              <a:rPr lang="en-US" sz="1200">
                <a:latin typeface="Source Sans Pro" panose="020B0503030403020204" pitchFamily="34" charset="0"/>
                <a:ea typeface="Source Sans Pro" panose="020B0503030403020204" pitchFamily="34" charset="0"/>
              </a:rPr>
              <a:t>falls</a:t>
            </a:r>
          </a:p>
        </p:txBody>
      </p:sp>
      <p:sp>
        <p:nvSpPr>
          <p:cNvPr id="12" name="TextBox 11">
            <a:extLst>
              <a:ext uri="{FF2B5EF4-FFF2-40B4-BE49-F238E27FC236}">
                <a16:creationId xmlns:a16="http://schemas.microsoft.com/office/drawing/2014/main" id="{76541AEC-D36E-781D-79B8-20A54E29964A}"/>
              </a:ext>
            </a:extLst>
          </p:cNvPr>
          <p:cNvSpPr txBox="1"/>
          <p:nvPr/>
        </p:nvSpPr>
        <p:spPr>
          <a:xfrm>
            <a:off x="5823927" y="3645208"/>
            <a:ext cx="1376179" cy="276999"/>
          </a:xfrm>
          <a:prstGeom prst="rect">
            <a:avLst/>
          </a:prstGeom>
          <a:noFill/>
        </p:spPr>
        <p:txBody>
          <a:bodyPr wrap="square" rtlCol="0">
            <a:spAutoFit/>
          </a:bodyPr>
          <a:lstStyle/>
          <a:p>
            <a:r>
              <a:rPr lang="en-US" sz="1200">
                <a:latin typeface="Source Sans Pro" panose="020B0503030403020204" pitchFamily="34" charset="0"/>
                <a:ea typeface="Source Sans Pro" panose="020B0503030403020204" pitchFamily="34" charset="0"/>
              </a:rPr>
              <a:t>neuropathic pain</a:t>
            </a:r>
          </a:p>
        </p:txBody>
      </p:sp>
    </p:spTree>
    <p:extLst>
      <p:ext uri="{BB962C8B-B14F-4D97-AF65-F5344CB8AC3E}">
        <p14:creationId xmlns:p14="http://schemas.microsoft.com/office/powerpoint/2010/main" val="19589765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rc 13">
            <a:extLst>
              <a:ext uri="{FF2B5EF4-FFF2-40B4-BE49-F238E27FC236}">
                <a16:creationId xmlns:a16="http://schemas.microsoft.com/office/drawing/2014/main" id="{E631016E-82F6-D8E5-2F34-76B32EBE8D7A}"/>
              </a:ext>
            </a:extLst>
          </p:cNvPr>
          <p:cNvSpPr/>
          <p:nvPr/>
        </p:nvSpPr>
        <p:spPr>
          <a:xfrm rot="9330022">
            <a:off x="3827897" y="-10"/>
            <a:ext cx="2991419" cy="2991419"/>
          </a:xfrm>
          <a:prstGeom prst="arc">
            <a:avLst>
              <a:gd name="adj1" fmla="val 15474749"/>
              <a:gd name="adj2" fmla="val 18497646"/>
            </a:avLst>
          </a:prstGeom>
          <a:ln>
            <a:solidFill>
              <a:schemeClr val="accent2">
                <a:lumMod val="20000"/>
                <a:lumOff val="80000"/>
              </a:schemeClr>
            </a:solidFill>
            <a:headEnd type="arrow"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3" name="TextBox 2">
            <a:extLst>
              <a:ext uri="{FF2B5EF4-FFF2-40B4-BE49-F238E27FC236}">
                <a16:creationId xmlns:a16="http://schemas.microsoft.com/office/drawing/2014/main" id="{5DF85D89-4021-01C5-31AB-3973EA958D43}"/>
              </a:ext>
            </a:extLst>
          </p:cNvPr>
          <p:cNvSpPr txBox="1"/>
          <p:nvPr/>
        </p:nvSpPr>
        <p:spPr>
          <a:xfrm>
            <a:off x="390526" y="264927"/>
            <a:ext cx="8484925" cy="493785"/>
          </a:xfrm>
          <a:prstGeom prst="rect">
            <a:avLst/>
          </a:prstGeom>
          <a:noFill/>
        </p:spPr>
        <p:txBody>
          <a:bodyPr wrap="square" rtlCol="0">
            <a:noAutofit/>
          </a:bodyPr>
          <a:lstStyle/>
          <a:p>
            <a:pPr defTabSz="685800">
              <a:spcAft>
                <a:spcPts val="900"/>
              </a:spcAft>
              <a:defRPr/>
            </a:pPr>
            <a:r>
              <a:rPr lang="en-US" sz="2200">
                <a:latin typeface="Barlow SemiBold" panose="00000700000000000000" pitchFamily="2" charset="0"/>
              </a:rPr>
              <a:t>Peripheral neuropathy and </a:t>
            </a:r>
            <a:r>
              <a:rPr lang="en-US" sz="2200">
                <a:solidFill>
                  <a:schemeClr val="accent1"/>
                </a:solidFill>
                <a:latin typeface="Barlow SemiBold" panose="00000700000000000000" pitchFamily="2" charset="0"/>
              </a:rPr>
              <a:t>increased risk of falls and fractures</a:t>
            </a:r>
          </a:p>
        </p:txBody>
      </p:sp>
      <p:grpSp>
        <p:nvGrpSpPr>
          <p:cNvPr id="25" name="Group 24">
            <a:extLst>
              <a:ext uri="{FF2B5EF4-FFF2-40B4-BE49-F238E27FC236}">
                <a16:creationId xmlns:a16="http://schemas.microsoft.com/office/drawing/2014/main" id="{F807CB20-DF07-3FAC-25CB-01D68DB1EB96}"/>
              </a:ext>
            </a:extLst>
          </p:cNvPr>
          <p:cNvGrpSpPr/>
          <p:nvPr/>
        </p:nvGrpSpPr>
        <p:grpSpPr>
          <a:xfrm>
            <a:off x="476250" y="1085850"/>
            <a:ext cx="2376603" cy="3355205"/>
            <a:chOff x="9035897" y="962025"/>
            <a:chExt cx="3168804" cy="4152901"/>
          </a:xfrm>
        </p:grpSpPr>
        <p:sp>
          <p:nvSpPr>
            <p:cNvPr id="5" name="Rectangle: Rounded Corners 4">
              <a:extLst>
                <a:ext uri="{FF2B5EF4-FFF2-40B4-BE49-F238E27FC236}">
                  <a16:creationId xmlns:a16="http://schemas.microsoft.com/office/drawing/2014/main" id="{5B3B9DF2-38B1-09B5-940F-5147809C878C}"/>
                </a:ext>
              </a:extLst>
            </p:cNvPr>
            <p:cNvSpPr/>
            <p:nvPr/>
          </p:nvSpPr>
          <p:spPr>
            <a:xfrm>
              <a:off x="9035897" y="962025"/>
              <a:ext cx="3168804" cy="4152901"/>
            </a:xfrm>
            <a:prstGeom prst="roundRect">
              <a:avLst>
                <a:gd name="adj" fmla="val 2571"/>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4" name="TextBox 3">
              <a:extLst>
                <a:ext uri="{FF2B5EF4-FFF2-40B4-BE49-F238E27FC236}">
                  <a16:creationId xmlns:a16="http://schemas.microsoft.com/office/drawing/2014/main" id="{1A2F1674-2E2E-CF71-2E35-ABDB6F947395}"/>
                </a:ext>
              </a:extLst>
            </p:cNvPr>
            <p:cNvSpPr txBox="1"/>
            <p:nvPr/>
          </p:nvSpPr>
          <p:spPr>
            <a:xfrm>
              <a:off x="9210675" y="2976564"/>
              <a:ext cx="2828925" cy="1970088"/>
            </a:xfrm>
            <a:prstGeom prst="rect">
              <a:avLst/>
            </a:prstGeom>
            <a:noFill/>
          </p:spPr>
          <p:txBody>
            <a:bodyPr wrap="square" rtlCol="0">
              <a:noAutofit/>
            </a:bodyPr>
            <a:lstStyle/>
            <a:p>
              <a:pPr>
                <a:spcAft>
                  <a:spcPts val="900"/>
                </a:spcAft>
              </a:pPr>
              <a:r>
                <a:rPr lang="en-US" sz="1350">
                  <a:solidFill>
                    <a:schemeClr val="tx2">
                      <a:lumMod val="50000"/>
                    </a:schemeClr>
                  </a:solidFill>
                  <a:latin typeface="Barlow" panose="00000500000000000000" pitchFamily="2" charset="0"/>
                </a:rPr>
                <a:t>“Diabetic Peripheral Neuropathy is associated with a </a:t>
              </a:r>
              <a:r>
                <a:rPr lang="en-US" sz="1350">
                  <a:solidFill>
                    <a:schemeClr val="tx2">
                      <a:lumMod val="50000"/>
                    </a:schemeClr>
                  </a:solidFill>
                  <a:latin typeface="Barlow SemiBold" panose="00000700000000000000" pitchFamily="2" charset="0"/>
                </a:rPr>
                <a:t>risk of major fractures due to falls”</a:t>
              </a:r>
              <a:br>
                <a:rPr lang="en-US" sz="1350">
                  <a:solidFill>
                    <a:schemeClr val="tx2">
                      <a:lumMod val="50000"/>
                    </a:schemeClr>
                  </a:solidFill>
                  <a:latin typeface="Barlow SemiBold" panose="00000700000000000000" pitchFamily="2" charset="0"/>
                </a:rPr>
              </a:br>
              <a:br>
                <a:rPr lang="en-US" sz="1350">
                  <a:solidFill>
                    <a:schemeClr val="tx2">
                      <a:lumMod val="50000"/>
                    </a:schemeClr>
                  </a:solidFill>
                  <a:latin typeface="Barlow SemiBold" panose="00000700000000000000" pitchFamily="2" charset="0"/>
                </a:rPr>
              </a:br>
              <a:r>
                <a:rPr lang="en-US" sz="900">
                  <a:solidFill>
                    <a:schemeClr val="tx2">
                      <a:lumMod val="50000"/>
                    </a:schemeClr>
                  </a:solidFill>
                  <a:latin typeface="Barlow" panose="00000500000000000000" pitchFamily="2" charset="0"/>
                </a:rPr>
                <a:t>- Hicks CW, Selvin E. Epidemiology of Peripheral Neuropathy and Lower Extremity Disease in Diabetes</a:t>
              </a:r>
            </a:p>
          </p:txBody>
        </p:sp>
      </p:grpSp>
      <p:sp>
        <p:nvSpPr>
          <p:cNvPr id="12" name="TextBox 11">
            <a:extLst>
              <a:ext uri="{FF2B5EF4-FFF2-40B4-BE49-F238E27FC236}">
                <a16:creationId xmlns:a16="http://schemas.microsoft.com/office/drawing/2014/main" id="{D5DCF28E-8FDE-AD46-C347-CEC9D2AFFC89}"/>
              </a:ext>
            </a:extLst>
          </p:cNvPr>
          <p:cNvSpPr txBox="1"/>
          <p:nvPr/>
        </p:nvSpPr>
        <p:spPr>
          <a:xfrm>
            <a:off x="3075983" y="1033006"/>
            <a:ext cx="3759993" cy="362816"/>
          </a:xfrm>
          <a:prstGeom prst="rect">
            <a:avLst/>
          </a:prstGeom>
          <a:noFill/>
        </p:spPr>
        <p:txBody>
          <a:bodyPr wrap="square" rtlCol="0">
            <a:noAutofit/>
          </a:bodyPr>
          <a:lstStyle/>
          <a:p>
            <a:pPr>
              <a:spcAft>
                <a:spcPts val="900"/>
              </a:spcAft>
            </a:pPr>
            <a:r>
              <a:rPr lang="en-US" sz="1500">
                <a:solidFill>
                  <a:schemeClr val="tx2">
                    <a:lumMod val="50000"/>
                  </a:schemeClr>
                </a:solidFill>
                <a:latin typeface="Barlow" panose="00000500000000000000" pitchFamily="2" charset="0"/>
              </a:rPr>
              <a:t>Fall &amp; fracture risk among adults 65 or older</a:t>
            </a:r>
          </a:p>
        </p:txBody>
      </p:sp>
      <p:grpSp>
        <p:nvGrpSpPr>
          <p:cNvPr id="16" name="Group 15">
            <a:extLst>
              <a:ext uri="{FF2B5EF4-FFF2-40B4-BE49-F238E27FC236}">
                <a16:creationId xmlns:a16="http://schemas.microsoft.com/office/drawing/2014/main" id="{E1F45C34-F6FC-B455-15F5-032781723065}"/>
              </a:ext>
            </a:extLst>
          </p:cNvPr>
          <p:cNvGrpSpPr/>
          <p:nvPr/>
        </p:nvGrpSpPr>
        <p:grpSpPr>
          <a:xfrm>
            <a:off x="3774864" y="1495700"/>
            <a:ext cx="4193857" cy="1701325"/>
            <a:chOff x="4261319" y="2100911"/>
            <a:chExt cx="8533249" cy="3461689"/>
          </a:xfrm>
        </p:grpSpPr>
        <p:sp>
          <p:nvSpPr>
            <p:cNvPr id="7" name="Oval 6">
              <a:extLst>
                <a:ext uri="{FF2B5EF4-FFF2-40B4-BE49-F238E27FC236}">
                  <a16:creationId xmlns:a16="http://schemas.microsoft.com/office/drawing/2014/main" id="{016F1543-E3BF-E01F-A0A9-7D7B8A6BC68B}"/>
                </a:ext>
              </a:extLst>
            </p:cNvPr>
            <p:cNvSpPr/>
            <p:nvPr/>
          </p:nvSpPr>
          <p:spPr>
            <a:xfrm>
              <a:off x="4261319" y="3063875"/>
              <a:ext cx="2498725" cy="2498725"/>
            </a:xfrm>
            <a:prstGeom prst="ellipse">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25"/>
            </a:p>
          </p:txBody>
        </p:sp>
        <p:sp>
          <p:nvSpPr>
            <p:cNvPr id="8" name="TextBox 7">
              <a:extLst>
                <a:ext uri="{FF2B5EF4-FFF2-40B4-BE49-F238E27FC236}">
                  <a16:creationId xmlns:a16="http://schemas.microsoft.com/office/drawing/2014/main" id="{8F61B76C-162B-5C63-66E8-CECA02AEA755}"/>
                </a:ext>
              </a:extLst>
            </p:cNvPr>
            <p:cNvSpPr txBox="1"/>
            <p:nvPr/>
          </p:nvSpPr>
          <p:spPr>
            <a:xfrm>
              <a:off x="4599112" y="3639009"/>
              <a:ext cx="1797051" cy="1041399"/>
            </a:xfrm>
            <a:prstGeom prst="rect">
              <a:avLst/>
            </a:prstGeom>
            <a:noFill/>
          </p:spPr>
          <p:txBody>
            <a:bodyPr wrap="square" rtlCol="0">
              <a:noAutofit/>
            </a:bodyPr>
            <a:lstStyle/>
            <a:p>
              <a:pPr algn="ctr"/>
              <a:r>
                <a:rPr lang="en-US" sz="2400">
                  <a:solidFill>
                    <a:schemeClr val="accent1"/>
                  </a:solidFill>
                  <a:latin typeface="Barlow Medium" panose="00000600000000000000" pitchFamily="2" charset="0"/>
                </a:rPr>
                <a:t> 18%</a:t>
              </a:r>
            </a:p>
            <a:p>
              <a:pPr algn="ctr"/>
              <a:r>
                <a:rPr lang="en-US" sz="800">
                  <a:solidFill>
                    <a:schemeClr val="tx2">
                      <a:lumMod val="50000"/>
                    </a:schemeClr>
                  </a:solidFill>
                  <a:latin typeface="Barlow SemiBold" panose="00000700000000000000" pitchFamily="2" charset="0"/>
                </a:rPr>
                <a:t>Without Diabetes</a:t>
              </a:r>
            </a:p>
          </p:txBody>
        </p:sp>
        <p:sp>
          <p:nvSpPr>
            <p:cNvPr id="9" name="Oval 8">
              <a:extLst>
                <a:ext uri="{FF2B5EF4-FFF2-40B4-BE49-F238E27FC236}">
                  <a16:creationId xmlns:a16="http://schemas.microsoft.com/office/drawing/2014/main" id="{A4506212-0D96-4B09-1524-F396D0F82C26}"/>
                </a:ext>
              </a:extLst>
            </p:cNvPr>
            <p:cNvSpPr/>
            <p:nvPr/>
          </p:nvSpPr>
          <p:spPr>
            <a:xfrm>
              <a:off x="9332879" y="2100911"/>
              <a:ext cx="3461689" cy="346168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25"/>
            </a:p>
          </p:txBody>
        </p:sp>
        <p:sp>
          <p:nvSpPr>
            <p:cNvPr id="10" name="TextBox 9">
              <a:extLst>
                <a:ext uri="{FF2B5EF4-FFF2-40B4-BE49-F238E27FC236}">
                  <a16:creationId xmlns:a16="http://schemas.microsoft.com/office/drawing/2014/main" id="{691D2DF7-81C2-F181-BA91-3B9C556F4EB5}"/>
                </a:ext>
              </a:extLst>
            </p:cNvPr>
            <p:cNvSpPr txBox="1"/>
            <p:nvPr/>
          </p:nvSpPr>
          <p:spPr>
            <a:xfrm>
              <a:off x="10234679" y="3063874"/>
              <a:ext cx="1797051" cy="1193705"/>
            </a:xfrm>
            <a:prstGeom prst="rect">
              <a:avLst/>
            </a:prstGeom>
            <a:noFill/>
          </p:spPr>
          <p:txBody>
            <a:bodyPr wrap="square" rtlCol="0">
              <a:noAutofit/>
            </a:bodyPr>
            <a:lstStyle/>
            <a:p>
              <a:pPr algn="ctr"/>
              <a:r>
                <a:rPr lang="en-US" sz="2800">
                  <a:solidFill>
                    <a:schemeClr val="accent1"/>
                  </a:solidFill>
                  <a:latin typeface="Barlow Medium" panose="00000600000000000000" pitchFamily="2" charset="0"/>
                </a:rPr>
                <a:t>25%</a:t>
              </a:r>
            </a:p>
            <a:p>
              <a:pPr algn="ctr"/>
              <a:r>
                <a:rPr lang="en-US" sz="1000">
                  <a:solidFill>
                    <a:schemeClr val="bg1"/>
                  </a:solidFill>
                  <a:latin typeface="Barlow SemiBold" panose="00000700000000000000" pitchFamily="2" charset="0"/>
                </a:rPr>
                <a:t>With Diabetes</a:t>
              </a:r>
            </a:p>
          </p:txBody>
        </p:sp>
        <p:sp>
          <p:nvSpPr>
            <p:cNvPr id="13" name="TextBox 12">
              <a:extLst>
                <a:ext uri="{FF2B5EF4-FFF2-40B4-BE49-F238E27FC236}">
                  <a16:creationId xmlns:a16="http://schemas.microsoft.com/office/drawing/2014/main" id="{02AAF544-F09E-68C5-E1C6-ACC66DD2BACB}"/>
                </a:ext>
              </a:extLst>
            </p:cNvPr>
            <p:cNvSpPr txBox="1"/>
            <p:nvPr/>
          </p:nvSpPr>
          <p:spPr>
            <a:xfrm>
              <a:off x="6952428" y="3541268"/>
              <a:ext cx="2118556" cy="1208214"/>
            </a:xfrm>
            <a:prstGeom prst="rect">
              <a:avLst/>
            </a:prstGeom>
            <a:noFill/>
          </p:spPr>
          <p:txBody>
            <a:bodyPr wrap="square" rtlCol="0">
              <a:noAutofit/>
            </a:bodyPr>
            <a:lstStyle/>
            <a:p>
              <a:pPr algn="ctr"/>
              <a:r>
                <a:rPr lang="en-US" sz="2400">
                  <a:solidFill>
                    <a:schemeClr val="accent1"/>
                  </a:solidFill>
                  <a:latin typeface="Barlow Medium" panose="00000600000000000000" pitchFamily="2" charset="0"/>
                </a:rPr>
                <a:t>+39% </a:t>
              </a:r>
              <a:r>
                <a:rPr lang="en-US" sz="1100">
                  <a:solidFill>
                    <a:schemeClr val="tx2">
                      <a:lumMod val="50000"/>
                    </a:schemeClr>
                  </a:solidFill>
                  <a:latin typeface="Barlow" panose="00000500000000000000" pitchFamily="2" charset="0"/>
                </a:rPr>
                <a:t>greater</a:t>
              </a:r>
            </a:p>
          </p:txBody>
        </p:sp>
      </p:grpSp>
      <p:cxnSp>
        <p:nvCxnSpPr>
          <p:cNvPr id="19" name="Straight Connector 18">
            <a:extLst>
              <a:ext uri="{FF2B5EF4-FFF2-40B4-BE49-F238E27FC236}">
                <a16:creationId xmlns:a16="http://schemas.microsoft.com/office/drawing/2014/main" id="{CE33DDD3-EA5B-6C2A-0B72-8B213FF571BC}"/>
              </a:ext>
            </a:extLst>
          </p:cNvPr>
          <p:cNvCxnSpPr/>
          <p:nvPr/>
        </p:nvCxnSpPr>
        <p:spPr>
          <a:xfrm>
            <a:off x="814820" y="2085680"/>
            <a:ext cx="1603156" cy="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41" name="Picture 40" descr="A picture containing sketch, line art, drawing, linedrawing&#10;&#10;Description automatically generated">
            <a:extLst>
              <a:ext uri="{FF2B5EF4-FFF2-40B4-BE49-F238E27FC236}">
                <a16:creationId xmlns:a16="http://schemas.microsoft.com/office/drawing/2014/main" id="{52B62115-1AEB-7C24-F7FD-471ADE4948FA}"/>
              </a:ext>
            </a:extLst>
          </p:cNvPr>
          <p:cNvPicPr>
            <a:picLocks noChangeAspect="1"/>
          </p:cNvPicPr>
          <p:nvPr/>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716161" y="878682"/>
            <a:ext cx="75281" cy="207169"/>
          </a:xfrm>
          <a:custGeom>
            <a:avLst/>
            <a:gdLst>
              <a:gd name="connsiteX0" fmla="*/ 0 w 100374"/>
              <a:gd name="connsiteY0" fmla="*/ 0 h 276225"/>
              <a:gd name="connsiteX1" fmla="*/ 100374 w 100374"/>
              <a:gd name="connsiteY1" fmla="*/ 0 h 276225"/>
              <a:gd name="connsiteX2" fmla="*/ 100374 w 100374"/>
              <a:gd name="connsiteY2" fmla="*/ 276225 h 276225"/>
              <a:gd name="connsiteX3" fmla="*/ 0 w 100374"/>
              <a:gd name="connsiteY3" fmla="*/ 276225 h 276225"/>
              <a:gd name="connsiteX4" fmla="*/ 0 w 100374"/>
              <a:gd name="connsiteY4" fmla="*/ 0 h 276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74" h="276225">
                <a:moveTo>
                  <a:pt x="0" y="0"/>
                </a:moveTo>
                <a:lnTo>
                  <a:pt x="100374" y="0"/>
                </a:lnTo>
                <a:lnTo>
                  <a:pt x="100374" y="276225"/>
                </a:lnTo>
                <a:lnTo>
                  <a:pt x="0" y="276225"/>
                </a:lnTo>
                <a:lnTo>
                  <a:pt x="0" y="0"/>
                </a:lnTo>
                <a:close/>
              </a:path>
            </a:pathLst>
          </a:custGeom>
        </p:spPr>
      </p:pic>
      <p:pic>
        <p:nvPicPr>
          <p:cNvPr id="45" name="Picture 44">
            <a:extLst>
              <a:ext uri="{FF2B5EF4-FFF2-40B4-BE49-F238E27FC236}">
                <a16:creationId xmlns:a16="http://schemas.microsoft.com/office/drawing/2014/main" id="{D1C438C2-642B-73D9-3322-4B30391D4539}"/>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918948" y="1085851"/>
            <a:ext cx="1491208" cy="1363265"/>
          </a:xfrm>
          <a:prstGeom prst="rect">
            <a:avLst/>
          </a:prstGeom>
        </p:spPr>
      </p:pic>
      <p:sp>
        <p:nvSpPr>
          <p:cNvPr id="2" name="TextBox 1">
            <a:extLst>
              <a:ext uri="{FF2B5EF4-FFF2-40B4-BE49-F238E27FC236}">
                <a16:creationId xmlns:a16="http://schemas.microsoft.com/office/drawing/2014/main" id="{391147D5-2784-45FC-312F-E9AA4084B85B}"/>
              </a:ext>
            </a:extLst>
          </p:cNvPr>
          <p:cNvSpPr txBox="1"/>
          <p:nvPr/>
        </p:nvSpPr>
        <p:spPr>
          <a:xfrm>
            <a:off x="4776373" y="3699057"/>
            <a:ext cx="3741419" cy="1055847"/>
          </a:xfrm>
          <a:prstGeom prst="rect">
            <a:avLst/>
          </a:prstGeom>
          <a:noFill/>
        </p:spPr>
        <p:txBody>
          <a:bodyPr wrap="square" rtlCol="0">
            <a:noAutofit/>
          </a:bodyPr>
          <a:lstStyle/>
          <a:p>
            <a:endParaRPr lang="en-US" sz="788">
              <a:solidFill>
                <a:schemeClr val="tx2">
                  <a:lumMod val="50000"/>
                </a:schemeClr>
              </a:solidFill>
              <a:latin typeface="Barlow" panose="00000500000000000000" pitchFamily="2" charset="0"/>
            </a:endParaRPr>
          </a:p>
        </p:txBody>
      </p:sp>
      <p:sp>
        <p:nvSpPr>
          <p:cNvPr id="6" name="TextBox 5">
            <a:extLst>
              <a:ext uri="{FF2B5EF4-FFF2-40B4-BE49-F238E27FC236}">
                <a16:creationId xmlns:a16="http://schemas.microsoft.com/office/drawing/2014/main" id="{C6FD61ED-30BA-6B11-B0A6-908AB4FD3F07}"/>
              </a:ext>
            </a:extLst>
          </p:cNvPr>
          <p:cNvSpPr txBox="1"/>
          <p:nvPr/>
        </p:nvSpPr>
        <p:spPr>
          <a:xfrm>
            <a:off x="2983937" y="3636302"/>
            <a:ext cx="5891514" cy="1055847"/>
          </a:xfrm>
          <a:prstGeom prst="rect">
            <a:avLst/>
          </a:prstGeom>
          <a:noFill/>
        </p:spPr>
        <p:txBody>
          <a:bodyPr wrap="square" rtlCol="0">
            <a:noAutofit/>
          </a:bodyPr>
          <a:lstStyle/>
          <a:p>
            <a:pPr>
              <a:spcAft>
                <a:spcPts val="450"/>
              </a:spcAft>
            </a:pPr>
            <a:r>
              <a:rPr lang="en-US" sz="825" dirty="0">
                <a:solidFill>
                  <a:schemeClr val="tx2">
                    <a:lumMod val="50000"/>
                  </a:schemeClr>
                </a:solidFill>
                <a:latin typeface="Barlow SemiBold" panose="00000700000000000000" pitchFamily="2" charset="0"/>
              </a:rPr>
              <a:t>Callaghan B, et al. </a:t>
            </a:r>
            <a:r>
              <a:rPr lang="en-US" sz="825" i="1" dirty="0">
                <a:solidFill>
                  <a:schemeClr val="tx2">
                    <a:lumMod val="50000"/>
                  </a:schemeClr>
                </a:solidFill>
                <a:latin typeface="Barlow" panose="00000500000000000000" pitchFamily="2" charset="0"/>
              </a:rPr>
              <a:t>Neurology</a:t>
            </a:r>
            <a:r>
              <a:rPr lang="en-US" sz="825" dirty="0">
                <a:solidFill>
                  <a:schemeClr val="tx2">
                    <a:lumMod val="50000"/>
                  </a:schemeClr>
                </a:solidFill>
                <a:latin typeface="Barlow" panose="00000500000000000000" pitchFamily="2" charset="0"/>
              </a:rPr>
              <a:t> 2015</a:t>
            </a:r>
          </a:p>
          <a:p>
            <a:pPr>
              <a:spcAft>
                <a:spcPts val="450"/>
              </a:spcAft>
            </a:pPr>
            <a:r>
              <a:rPr lang="en-US" sz="825" dirty="0">
                <a:solidFill>
                  <a:schemeClr val="tx2">
                    <a:lumMod val="50000"/>
                  </a:schemeClr>
                </a:solidFill>
                <a:latin typeface="Barlow" panose="00000500000000000000" pitchFamily="2" charset="0"/>
              </a:rPr>
              <a:t>Longitudinal Patient-oriented Outcomes in Neuropathy - Importance of early detection and falls:</a:t>
            </a:r>
          </a:p>
          <a:p>
            <a:pPr>
              <a:spcAft>
                <a:spcPts val="450"/>
              </a:spcAft>
            </a:pPr>
            <a:r>
              <a:rPr lang="en-US" sz="900" i="1" dirty="0">
                <a:solidFill>
                  <a:schemeClr val="tx2">
                    <a:lumMod val="50000"/>
                  </a:schemeClr>
                </a:solidFill>
                <a:latin typeface="Barlow" panose="00000500000000000000" pitchFamily="2" charset="0"/>
              </a:rPr>
              <a:t>“We found that older adults with neuropathy have more falls and pain and lower self-rated health compared to carefully matched controls without neuropathy. These </a:t>
            </a:r>
            <a:r>
              <a:rPr lang="en-US" sz="900" i="1" dirty="0">
                <a:solidFill>
                  <a:schemeClr val="tx2">
                    <a:lumMod val="50000"/>
                  </a:schemeClr>
                </a:solidFill>
                <a:latin typeface="Barlow SemiBold" panose="00000700000000000000" pitchFamily="2" charset="0"/>
              </a:rPr>
              <a:t>differences were present 3–5 years prior to a neuropathy diagnosis </a:t>
            </a:r>
            <a:r>
              <a:rPr lang="en-US" sz="900" i="1" dirty="0">
                <a:solidFill>
                  <a:schemeClr val="tx2">
                    <a:lumMod val="50000"/>
                  </a:schemeClr>
                </a:solidFill>
                <a:latin typeface="Barlow" panose="00000500000000000000" pitchFamily="2" charset="0"/>
              </a:rPr>
              <a:t>and persist for several years after diagnosis. Interventions to improve early peripheral neuropathy detection are needed.”</a:t>
            </a:r>
            <a:endParaRPr lang="en-US" sz="825" dirty="0">
              <a:solidFill>
                <a:schemeClr val="tx2">
                  <a:lumMod val="50000"/>
                </a:schemeClr>
              </a:solidFill>
              <a:latin typeface="Barlow" panose="00000500000000000000" pitchFamily="2" charset="0"/>
            </a:endParaRPr>
          </a:p>
        </p:txBody>
      </p:sp>
    </p:spTree>
    <p:extLst>
      <p:ext uri="{BB962C8B-B14F-4D97-AF65-F5344CB8AC3E}">
        <p14:creationId xmlns:p14="http://schemas.microsoft.com/office/powerpoint/2010/main" val="10601080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hart, box and whisker chart&#10;&#10;Description automatically generated">
            <a:extLst>
              <a:ext uri="{FF2B5EF4-FFF2-40B4-BE49-F238E27FC236}">
                <a16:creationId xmlns:a16="http://schemas.microsoft.com/office/drawing/2014/main" id="{EF775EFE-2253-C206-4A87-43481A1BF5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2010" y="812042"/>
            <a:ext cx="5723117" cy="4016916"/>
          </a:xfrm>
          <a:prstGeom prst="rect">
            <a:avLst/>
          </a:prstGeom>
        </p:spPr>
      </p:pic>
      <p:sp>
        <p:nvSpPr>
          <p:cNvPr id="7" name="Title 6">
            <a:extLst>
              <a:ext uri="{FF2B5EF4-FFF2-40B4-BE49-F238E27FC236}">
                <a16:creationId xmlns:a16="http://schemas.microsoft.com/office/drawing/2014/main" id="{105F5E55-CC9D-AE1B-9CF2-E53D93983A48}"/>
              </a:ext>
            </a:extLst>
          </p:cNvPr>
          <p:cNvSpPr>
            <a:spLocks noGrp="1"/>
          </p:cNvSpPr>
          <p:nvPr>
            <p:ph type="title" idx="4294967295"/>
          </p:nvPr>
        </p:nvSpPr>
        <p:spPr>
          <a:xfrm>
            <a:off x="753856" y="206375"/>
            <a:ext cx="7620207" cy="407988"/>
          </a:xfrm>
          <a:prstGeom prst="rect">
            <a:avLst/>
          </a:prstGeom>
        </p:spPr>
        <p:txBody>
          <a:bodyPr/>
          <a:lstStyle/>
          <a:p>
            <a:r>
              <a:rPr lang="en-US" sz="2000">
                <a:solidFill>
                  <a:schemeClr val="tx1"/>
                </a:solidFill>
                <a:latin typeface="Barlow SemiBold" panose="00000700000000000000" pitchFamily="2" charset="0"/>
              </a:rPr>
              <a:t>Diabetic peripheral neuropathy </a:t>
            </a:r>
            <a:r>
              <a:rPr lang="en-US" sz="2000">
                <a:solidFill>
                  <a:schemeClr val="accent1"/>
                </a:solidFill>
                <a:latin typeface="Barlow SemiBold" panose="00000700000000000000" pitchFamily="2" charset="0"/>
              </a:rPr>
              <a:t>triggers a pathological cascade </a:t>
            </a:r>
            <a:r>
              <a:rPr lang="en-US" sz="2000">
                <a:solidFill>
                  <a:schemeClr val="tx1"/>
                </a:solidFill>
                <a:latin typeface="Barlow SemiBold" panose="00000700000000000000" pitchFamily="2" charset="0"/>
              </a:rPr>
              <a:t>leading to foot </a:t>
            </a:r>
            <a:r>
              <a:rPr lang="en-US" sz="2000">
                <a:solidFill>
                  <a:schemeClr val="accent1"/>
                </a:solidFill>
                <a:latin typeface="Barlow SemiBold" panose="00000700000000000000" pitchFamily="2" charset="0"/>
              </a:rPr>
              <a:t>ulceration</a:t>
            </a:r>
            <a:r>
              <a:rPr lang="en-US" sz="2000">
                <a:solidFill>
                  <a:schemeClr val="tx1"/>
                </a:solidFill>
                <a:latin typeface="Barlow SemiBold" panose="00000700000000000000" pitchFamily="2" charset="0"/>
              </a:rPr>
              <a:t> and </a:t>
            </a:r>
            <a:r>
              <a:rPr lang="en-US" sz="2000">
                <a:solidFill>
                  <a:schemeClr val="accent1"/>
                </a:solidFill>
                <a:latin typeface="Barlow SemiBold" panose="00000700000000000000" pitchFamily="2" charset="0"/>
              </a:rPr>
              <a:t>amputation</a:t>
            </a:r>
          </a:p>
        </p:txBody>
      </p:sp>
      <p:sp>
        <p:nvSpPr>
          <p:cNvPr id="13" name="TextBox 12">
            <a:extLst>
              <a:ext uri="{FF2B5EF4-FFF2-40B4-BE49-F238E27FC236}">
                <a16:creationId xmlns:a16="http://schemas.microsoft.com/office/drawing/2014/main" id="{B59697BE-D675-37AD-1ABC-693A74B2E1C5}"/>
              </a:ext>
            </a:extLst>
          </p:cNvPr>
          <p:cNvSpPr txBox="1"/>
          <p:nvPr/>
        </p:nvSpPr>
        <p:spPr>
          <a:xfrm>
            <a:off x="4729067" y="1149203"/>
            <a:ext cx="389850" cy="584775"/>
          </a:xfrm>
          <a:prstGeom prst="rect">
            <a:avLst/>
          </a:prstGeom>
          <a:noFill/>
        </p:spPr>
        <p:txBody>
          <a:bodyPr wrap="none" rtlCol="0">
            <a:spAutoFit/>
          </a:bodyPr>
          <a:lstStyle/>
          <a:p>
            <a:r>
              <a:rPr lang="en-US" sz="3200">
                <a:solidFill>
                  <a:srgbClr val="FF0000"/>
                </a:solidFill>
              </a:rPr>
              <a:t>*</a:t>
            </a:r>
          </a:p>
        </p:txBody>
      </p:sp>
      <p:sp>
        <p:nvSpPr>
          <p:cNvPr id="14" name="TextBox 13">
            <a:extLst>
              <a:ext uri="{FF2B5EF4-FFF2-40B4-BE49-F238E27FC236}">
                <a16:creationId xmlns:a16="http://schemas.microsoft.com/office/drawing/2014/main" id="{F6BF9C98-2193-359A-4180-511879C24885}"/>
              </a:ext>
            </a:extLst>
          </p:cNvPr>
          <p:cNvSpPr txBox="1"/>
          <p:nvPr/>
        </p:nvSpPr>
        <p:spPr>
          <a:xfrm>
            <a:off x="0" y="4828958"/>
            <a:ext cx="8751297" cy="215444"/>
          </a:xfrm>
          <a:prstGeom prst="rect">
            <a:avLst/>
          </a:prstGeom>
          <a:noFill/>
        </p:spPr>
        <p:txBody>
          <a:bodyPr wrap="square">
            <a:spAutoFit/>
          </a:bodyPr>
          <a:lstStyle/>
          <a:p>
            <a:r>
              <a:rPr lang="en-US" sz="800">
                <a:solidFill>
                  <a:srgbClr val="222222"/>
                </a:solidFill>
                <a:latin typeface="Source Sans Pro" panose="020B0503030403020204" pitchFamily="34" charset="0"/>
                <a:ea typeface="Source Sans Pro" panose="020B0503030403020204" pitchFamily="34" charset="0"/>
              </a:rPr>
              <a:t>References: Sloan et al. Nature Reviews Endocrinology.</a:t>
            </a:r>
            <a:endParaRPr lang="en-US" sz="80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40509407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63B16B6-652D-1574-7318-1D9D3C180401}"/>
              </a:ext>
            </a:extLst>
          </p:cNvPr>
          <p:cNvSpPr/>
          <p:nvPr/>
        </p:nvSpPr>
        <p:spPr>
          <a:xfrm>
            <a:off x="476250" y="1678168"/>
            <a:ext cx="4052888" cy="2572703"/>
          </a:xfrm>
          <a:prstGeom prst="roundRect">
            <a:avLst>
              <a:gd name="adj" fmla="val 2744"/>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8" name="TextBox 27">
            <a:extLst>
              <a:ext uri="{FF2B5EF4-FFF2-40B4-BE49-F238E27FC236}">
                <a16:creationId xmlns:a16="http://schemas.microsoft.com/office/drawing/2014/main" id="{AB16E86B-FEFA-C3AC-604B-B6D40C8F6DCF}"/>
              </a:ext>
            </a:extLst>
          </p:cNvPr>
          <p:cNvSpPr txBox="1"/>
          <p:nvPr/>
        </p:nvSpPr>
        <p:spPr>
          <a:xfrm>
            <a:off x="390525" y="327747"/>
            <a:ext cx="7367587" cy="758103"/>
          </a:xfrm>
          <a:prstGeom prst="rect">
            <a:avLst/>
          </a:prstGeom>
          <a:noFill/>
        </p:spPr>
        <p:txBody>
          <a:bodyPr wrap="square" rtlCol="0">
            <a:noAutofit/>
          </a:bodyPr>
          <a:lstStyle/>
          <a:p>
            <a:pPr>
              <a:spcAft>
                <a:spcPts val="900"/>
              </a:spcAft>
              <a:defRPr/>
            </a:pPr>
            <a:r>
              <a:rPr lang="en-US" sz="2200">
                <a:solidFill>
                  <a:srgbClr val="2D3446">
                    <a:lumMod val="50000"/>
                  </a:srgbClr>
                </a:solidFill>
                <a:latin typeface="Barlow SemiBold" panose="00000700000000000000" pitchFamily="2" charset="0"/>
              </a:rPr>
              <a:t>Peripheral Neuropathy as </a:t>
            </a:r>
            <a:r>
              <a:rPr lang="en-US" sz="2200">
                <a:solidFill>
                  <a:schemeClr val="accent1"/>
                </a:solidFill>
                <a:latin typeface="Barlow SemiBold" panose="00000700000000000000" pitchFamily="2" charset="0"/>
              </a:rPr>
              <a:t>Predictive Indicator </a:t>
            </a:r>
            <a:r>
              <a:rPr lang="en-US" sz="2200">
                <a:solidFill>
                  <a:srgbClr val="2D3446">
                    <a:lumMod val="50000"/>
                  </a:srgbClr>
                </a:solidFill>
                <a:latin typeface="Barlow SemiBold" panose="00000700000000000000" pitchFamily="2" charset="0"/>
              </a:rPr>
              <a:t>of Microvascular Complications</a:t>
            </a:r>
          </a:p>
        </p:txBody>
      </p:sp>
      <p:sp>
        <p:nvSpPr>
          <p:cNvPr id="5" name="TextBox 4">
            <a:extLst>
              <a:ext uri="{FF2B5EF4-FFF2-40B4-BE49-F238E27FC236}">
                <a16:creationId xmlns:a16="http://schemas.microsoft.com/office/drawing/2014/main" id="{ACCB1C6A-7F4D-A23B-C4C0-2B72CA7E00C2}"/>
              </a:ext>
            </a:extLst>
          </p:cNvPr>
          <p:cNvSpPr txBox="1"/>
          <p:nvPr/>
        </p:nvSpPr>
        <p:spPr>
          <a:xfrm>
            <a:off x="390526" y="1123950"/>
            <a:ext cx="7367587" cy="304801"/>
          </a:xfrm>
          <a:prstGeom prst="rect">
            <a:avLst/>
          </a:prstGeom>
          <a:noFill/>
        </p:spPr>
        <p:txBody>
          <a:bodyPr wrap="square" rtlCol="0">
            <a:noAutofit/>
          </a:bodyPr>
          <a:lstStyle/>
          <a:p>
            <a:pPr>
              <a:spcAft>
                <a:spcPts val="900"/>
              </a:spcAft>
            </a:pPr>
            <a:r>
              <a:rPr lang="en-US" sz="1600">
                <a:solidFill>
                  <a:schemeClr val="tx2">
                    <a:lumMod val="50000"/>
                  </a:schemeClr>
                </a:solidFill>
                <a:latin typeface="Barlow" panose="00000500000000000000" pitchFamily="2" charset="0"/>
              </a:rPr>
              <a:t>Suggests early asymptomatic detection is critical to patient outcomes</a:t>
            </a:r>
          </a:p>
        </p:txBody>
      </p:sp>
      <p:sp>
        <p:nvSpPr>
          <p:cNvPr id="6" name="TextBox 5">
            <a:extLst>
              <a:ext uri="{FF2B5EF4-FFF2-40B4-BE49-F238E27FC236}">
                <a16:creationId xmlns:a16="http://schemas.microsoft.com/office/drawing/2014/main" id="{5D117A77-3A5F-AE28-0A93-FC34597F3776}"/>
              </a:ext>
            </a:extLst>
          </p:cNvPr>
          <p:cNvSpPr txBox="1"/>
          <p:nvPr/>
        </p:nvSpPr>
        <p:spPr>
          <a:xfrm>
            <a:off x="686753" y="1864859"/>
            <a:ext cx="3741419" cy="678656"/>
          </a:xfrm>
          <a:prstGeom prst="rect">
            <a:avLst/>
          </a:prstGeom>
          <a:noFill/>
        </p:spPr>
        <p:txBody>
          <a:bodyPr wrap="square" rtlCol="0">
            <a:noAutofit/>
          </a:bodyPr>
          <a:lstStyle/>
          <a:p>
            <a:pPr>
              <a:spcAft>
                <a:spcPts val="450"/>
              </a:spcAft>
            </a:pPr>
            <a:r>
              <a:rPr lang="en-US" sz="1200">
                <a:solidFill>
                  <a:schemeClr val="tx2">
                    <a:lumMod val="50000"/>
                  </a:schemeClr>
                </a:solidFill>
                <a:latin typeface="Barlow SemiBold" panose="00000700000000000000" pitchFamily="2" charset="0"/>
              </a:rPr>
              <a:t>Ke, J et al. </a:t>
            </a:r>
            <a:r>
              <a:rPr lang="en-US" sz="1200">
                <a:solidFill>
                  <a:schemeClr val="tx2">
                    <a:lumMod val="50000"/>
                  </a:schemeClr>
                </a:solidFill>
                <a:latin typeface="Barlow" panose="00000500000000000000" pitchFamily="2" charset="0"/>
              </a:rPr>
              <a:t>Diabetes, Metabolic Syndrome and </a:t>
            </a:r>
            <a:br>
              <a:rPr lang="en-US" sz="1200">
                <a:solidFill>
                  <a:schemeClr val="tx2">
                    <a:lumMod val="50000"/>
                  </a:schemeClr>
                </a:solidFill>
                <a:latin typeface="Barlow" panose="00000500000000000000" pitchFamily="2" charset="0"/>
              </a:rPr>
            </a:br>
            <a:r>
              <a:rPr lang="en-US" sz="1200">
                <a:solidFill>
                  <a:schemeClr val="tx2">
                    <a:lumMod val="50000"/>
                  </a:schemeClr>
                </a:solidFill>
                <a:latin typeface="Barlow" panose="00000500000000000000" pitchFamily="2" charset="0"/>
              </a:rPr>
              <a:t>Obesity 2023</a:t>
            </a:r>
          </a:p>
          <a:p>
            <a:pPr>
              <a:spcAft>
                <a:spcPts val="450"/>
              </a:spcAft>
            </a:pPr>
            <a:r>
              <a:rPr lang="en-US" sz="1200">
                <a:solidFill>
                  <a:schemeClr val="tx2">
                    <a:lumMod val="50000"/>
                  </a:schemeClr>
                </a:solidFill>
                <a:latin typeface="Barlow" panose="00000500000000000000" pitchFamily="2" charset="0"/>
              </a:rPr>
              <a:t>A Nomogram for Predicting Vision-Threatening Diabetic Retinopathy (VTDR) Among Mild Diabetic Retinopathy (DR) Patients: A Case–Control and Prospective Study of Type 2 Diabetes:</a:t>
            </a:r>
          </a:p>
        </p:txBody>
      </p:sp>
      <p:cxnSp>
        <p:nvCxnSpPr>
          <p:cNvPr id="30" name="Straight Connector 29">
            <a:extLst>
              <a:ext uri="{FF2B5EF4-FFF2-40B4-BE49-F238E27FC236}">
                <a16:creationId xmlns:a16="http://schemas.microsoft.com/office/drawing/2014/main" id="{7893D0CC-BBA5-4989-D397-937CD263D173}"/>
              </a:ext>
            </a:extLst>
          </p:cNvPr>
          <p:cNvCxnSpPr>
            <a:cxnSpLocks/>
          </p:cNvCxnSpPr>
          <p:nvPr/>
        </p:nvCxnSpPr>
        <p:spPr>
          <a:xfrm>
            <a:off x="632936" y="1929152"/>
            <a:ext cx="0" cy="1128206"/>
          </a:xfrm>
          <a:prstGeom prst="line">
            <a:avLst/>
          </a:prstGeom>
          <a:ln w="15875">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33" name="Rectangle: Rounded Corners 32">
            <a:extLst>
              <a:ext uri="{FF2B5EF4-FFF2-40B4-BE49-F238E27FC236}">
                <a16:creationId xmlns:a16="http://schemas.microsoft.com/office/drawing/2014/main" id="{9F2F3DF7-0870-A704-60B6-BEDA24512778}"/>
              </a:ext>
            </a:extLst>
          </p:cNvPr>
          <p:cNvSpPr/>
          <p:nvPr/>
        </p:nvSpPr>
        <p:spPr>
          <a:xfrm>
            <a:off x="4672012" y="1678168"/>
            <a:ext cx="4052888" cy="2572703"/>
          </a:xfrm>
          <a:prstGeom prst="roundRect">
            <a:avLst>
              <a:gd name="adj" fmla="val 2744"/>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5" name="TextBox 34">
            <a:extLst>
              <a:ext uri="{FF2B5EF4-FFF2-40B4-BE49-F238E27FC236}">
                <a16:creationId xmlns:a16="http://schemas.microsoft.com/office/drawing/2014/main" id="{66955AF2-DCB2-D851-C7DF-D0187C3372DF}"/>
              </a:ext>
            </a:extLst>
          </p:cNvPr>
          <p:cNvSpPr txBox="1"/>
          <p:nvPr/>
        </p:nvSpPr>
        <p:spPr>
          <a:xfrm>
            <a:off x="4882515" y="1864859"/>
            <a:ext cx="3589972" cy="678656"/>
          </a:xfrm>
          <a:prstGeom prst="rect">
            <a:avLst/>
          </a:prstGeom>
          <a:noFill/>
        </p:spPr>
        <p:txBody>
          <a:bodyPr wrap="square" rtlCol="0">
            <a:noAutofit/>
          </a:bodyPr>
          <a:lstStyle/>
          <a:p>
            <a:pPr>
              <a:spcAft>
                <a:spcPts val="450"/>
              </a:spcAft>
            </a:pPr>
            <a:endParaRPr lang="en-US" sz="1200">
              <a:solidFill>
                <a:schemeClr val="tx2">
                  <a:lumMod val="50000"/>
                </a:schemeClr>
              </a:solidFill>
              <a:latin typeface="Barlow" panose="00000500000000000000" pitchFamily="2" charset="0"/>
            </a:endParaRPr>
          </a:p>
        </p:txBody>
      </p:sp>
      <p:cxnSp>
        <p:nvCxnSpPr>
          <p:cNvPr id="36" name="Straight Connector 35">
            <a:extLst>
              <a:ext uri="{FF2B5EF4-FFF2-40B4-BE49-F238E27FC236}">
                <a16:creationId xmlns:a16="http://schemas.microsoft.com/office/drawing/2014/main" id="{9F1956AB-86A6-F18F-AA44-34140F71A51D}"/>
              </a:ext>
            </a:extLst>
          </p:cNvPr>
          <p:cNvCxnSpPr>
            <a:cxnSpLocks/>
          </p:cNvCxnSpPr>
          <p:nvPr/>
        </p:nvCxnSpPr>
        <p:spPr>
          <a:xfrm>
            <a:off x="4828698" y="1929152"/>
            <a:ext cx="0" cy="957740"/>
          </a:xfrm>
          <a:prstGeom prst="line">
            <a:avLst/>
          </a:prstGeom>
          <a:ln w="15875">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D6AE87A4-5927-FEE4-6F06-32127A2E86BC}"/>
              </a:ext>
            </a:extLst>
          </p:cNvPr>
          <p:cNvSpPr txBox="1"/>
          <p:nvPr/>
        </p:nvSpPr>
        <p:spPr>
          <a:xfrm>
            <a:off x="652463" y="3195024"/>
            <a:ext cx="3775709" cy="1055847"/>
          </a:xfrm>
          <a:prstGeom prst="rect">
            <a:avLst/>
          </a:prstGeom>
          <a:noFill/>
        </p:spPr>
        <p:txBody>
          <a:bodyPr wrap="square" rtlCol="0">
            <a:noAutofit/>
          </a:bodyPr>
          <a:lstStyle/>
          <a:p>
            <a:pPr defTabSz="685800">
              <a:defRPr/>
            </a:pPr>
            <a:r>
              <a:rPr lang="en-US" sz="1050" dirty="0">
                <a:solidFill>
                  <a:srgbClr val="2D3446">
                    <a:lumMod val="50000"/>
                  </a:srgbClr>
                </a:solidFill>
                <a:latin typeface="Barlow" panose="00000500000000000000" pitchFamily="2" charset="0"/>
              </a:rPr>
              <a:t>“In the current study, we combined Amp and CV and graded severity of SNCI [sural nerve conduction impairment] detected by DPN Check®, and the new finding indicated </a:t>
            </a:r>
            <a:r>
              <a:rPr lang="en-US" sz="1050" dirty="0">
                <a:solidFill>
                  <a:srgbClr val="2D3446">
                    <a:lumMod val="50000"/>
                  </a:srgbClr>
                </a:solidFill>
                <a:latin typeface="Barlow SemiBold" panose="00000700000000000000" pitchFamily="2" charset="0"/>
              </a:rPr>
              <a:t>SNCI could be a strong predictor of VTDR.</a:t>
            </a:r>
            <a:r>
              <a:rPr lang="en-US" sz="1050" dirty="0">
                <a:solidFill>
                  <a:srgbClr val="2D3446">
                    <a:lumMod val="50000"/>
                  </a:srgbClr>
                </a:solidFill>
                <a:latin typeface="Barlow" panose="00000500000000000000" pitchFamily="2" charset="0"/>
              </a:rPr>
              <a:t> The roles of nerve damage in the pathophysiology of DR are worthy of further study.”</a:t>
            </a:r>
          </a:p>
        </p:txBody>
      </p:sp>
      <p:sp>
        <p:nvSpPr>
          <p:cNvPr id="7" name="TextBox 6">
            <a:extLst>
              <a:ext uri="{FF2B5EF4-FFF2-40B4-BE49-F238E27FC236}">
                <a16:creationId xmlns:a16="http://schemas.microsoft.com/office/drawing/2014/main" id="{57195098-9362-CD04-6277-8E506AD86A3D}"/>
              </a:ext>
            </a:extLst>
          </p:cNvPr>
          <p:cNvSpPr txBox="1"/>
          <p:nvPr/>
        </p:nvSpPr>
        <p:spPr>
          <a:xfrm>
            <a:off x="4862989" y="1864859"/>
            <a:ext cx="3741419" cy="678656"/>
          </a:xfrm>
          <a:prstGeom prst="rect">
            <a:avLst/>
          </a:prstGeom>
          <a:noFill/>
        </p:spPr>
        <p:txBody>
          <a:bodyPr wrap="square" rtlCol="0">
            <a:noAutofit/>
          </a:bodyPr>
          <a:lstStyle/>
          <a:p>
            <a:pPr>
              <a:spcAft>
                <a:spcPts val="450"/>
              </a:spcAft>
            </a:pPr>
            <a:r>
              <a:rPr lang="en-US" sz="1200">
                <a:solidFill>
                  <a:schemeClr val="tx2">
                    <a:lumMod val="50000"/>
                  </a:schemeClr>
                </a:solidFill>
                <a:latin typeface="Barlow SemiBold" panose="00000700000000000000" pitchFamily="2" charset="0"/>
              </a:rPr>
              <a:t>Fukuda, T et al. </a:t>
            </a:r>
            <a:r>
              <a:rPr lang="en-US" sz="1200">
                <a:solidFill>
                  <a:schemeClr val="tx2">
                    <a:lumMod val="50000"/>
                  </a:schemeClr>
                </a:solidFill>
                <a:latin typeface="Barlow" panose="00000500000000000000" pitchFamily="2" charset="0"/>
              </a:rPr>
              <a:t>Journal of Clinical Medicine 2023</a:t>
            </a:r>
          </a:p>
          <a:p>
            <a:pPr>
              <a:spcAft>
                <a:spcPts val="450"/>
              </a:spcAft>
            </a:pPr>
            <a:r>
              <a:rPr lang="en-US" sz="1200">
                <a:solidFill>
                  <a:schemeClr val="tx2">
                    <a:lumMod val="50000"/>
                  </a:schemeClr>
                </a:solidFill>
                <a:latin typeface="Barlow" panose="00000500000000000000" pitchFamily="2" charset="0"/>
              </a:rPr>
              <a:t>Association between Diabetic Peripheral Neuropathy as Measured Using a Point-of-Care Sural Nerve Conduction Device and Urinary Albumin Excretion in Patients with Type 2 Diabetes</a:t>
            </a:r>
          </a:p>
        </p:txBody>
      </p:sp>
      <p:sp>
        <p:nvSpPr>
          <p:cNvPr id="8" name="TextBox 7">
            <a:extLst>
              <a:ext uri="{FF2B5EF4-FFF2-40B4-BE49-F238E27FC236}">
                <a16:creationId xmlns:a16="http://schemas.microsoft.com/office/drawing/2014/main" id="{3A5CD104-DF0A-21C2-C700-463F22072AD5}"/>
              </a:ext>
            </a:extLst>
          </p:cNvPr>
          <p:cNvSpPr txBox="1"/>
          <p:nvPr/>
        </p:nvSpPr>
        <p:spPr>
          <a:xfrm>
            <a:off x="4828698" y="3057358"/>
            <a:ext cx="3839051" cy="1055847"/>
          </a:xfrm>
          <a:prstGeom prst="rect">
            <a:avLst/>
          </a:prstGeom>
          <a:noFill/>
        </p:spPr>
        <p:txBody>
          <a:bodyPr wrap="square" rtlCol="0">
            <a:noAutofit/>
          </a:bodyPr>
          <a:lstStyle/>
          <a:p>
            <a:pPr defTabSz="685800">
              <a:defRPr/>
            </a:pPr>
            <a:r>
              <a:rPr lang="en-US" sz="1050">
                <a:solidFill>
                  <a:srgbClr val="2D3446">
                    <a:lumMod val="50000"/>
                  </a:srgbClr>
                </a:solidFill>
                <a:latin typeface="Barlow" panose="00000500000000000000" pitchFamily="2" charset="0"/>
              </a:rPr>
              <a:t>“Patients with DPNCheck-determined diabetic peripheral neuropathy had significantly higher urinary albumin excretion than those without…This finding suggests that DPNCheck could serve as a useful tool for identifying diabetic patients at risk for kidney damage, and may help to guide early interventions for both diabetic peripheral neuropathy and kidney complications.”</a:t>
            </a:r>
          </a:p>
        </p:txBody>
      </p:sp>
    </p:spTree>
    <p:extLst>
      <p:ext uri="{BB962C8B-B14F-4D97-AF65-F5344CB8AC3E}">
        <p14:creationId xmlns:p14="http://schemas.microsoft.com/office/powerpoint/2010/main" val="3478848513"/>
      </p:ext>
    </p:extLst>
  </p:cSld>
  <p:clrMapOvr>
    <a:masterClrMapping/>
  </p:clrMapOvr>
</p:sld>
</file>

<file path=ppt/theme/theme1.xml><?xml version="1.0" encoding="utf-8"?>
<a:theme xmlns:a="http://schemas.openxmlformats.org/drawingml/2006/main" name="DPN2023StoryTheme">
  <a:themeElements>
    <a:clrScheme name="Custom 47">
      <a:dk1>
        <a:srgbClr val="2D3446"/>
      </a:dk1>
      <a:lt1>
        <a:sysClr val="window" lastClr="FFFFFF"/>
      </a:lt1>
      <a:dk2>
        <a:srgbClr val="2D3446"/>
      </a:dk2>
      <a:lt2>
        <a:srgbClr val="FFFFFF"/>
      </a:lt2>
      <a:accent1>
        <a:srgbClr val="09C0DE"/>
      </a:accent1>
      <a:accent2>
        <a:srgbClr val="324458"/>
      </a:accent2>
      <a:accent3>
        <a:srgbClr val="F58426"/>
      </a:accent3>
      <a:accent4>
        <a:srgbClr val="0095DB"/>
      </a:accent4>
      <a:accent5>
        <a:srgbClr val="A8BCDB"/>
      </a:accent5>
      <a:accent6>
        <a:srgbClr val="9A875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PN2023StoryTheme" id="{48931554-EC52-4791-9672-6C37E9D068CF}" vid="{9575CBD9-32AC-4CC6-B9C3-0EA5FCAA83F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10539FEBDB89489D0B4742FC1FE32B" ma:contentTypeVersion="17" ma:contentTypeDescription="Create a new document." ma:contentTypeScope="" ma:versionID="4b50966a1abc530dfa9e882ff9a22ef4">
  <xsd:schema xmlns:xsd="http://www.w3.org/2001/XMLSchema" xmlns:xs="http://www.w3.org/2001/XMLSchema" xmlns:p="http://schemas.microsoft.com/office/2006/metadata/properties" xmlns:ns2="54261f29-0304-40a8-b446-8024794a2f83" xmlns:ns3="16451afa-bc37-416f-91b5-8159449d45bc" targetNamespace="http://schemas.microsoft.com/office/2006/metadata/properties" ma:root="true" ma:fieldsID="4dcc7d5505c98f3a43bee5921a725b2e" ns2:_="" ns3:_="">
    <xsd:import namespace="54261f29-0304-40a8-b446-8024794a2f83"/>
    <xsd:import namespace="16451afa-bc37-416f-91b5-8159449d45b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261f29-0304-40a8-b446-8024794a2f8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1b95dba3-2714-4c86-8ae5-ef803f50101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451afa-bc37-416f-91b5-8159449d45b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a6da029f-e13b-436f-85a1-cf349d22d745}" ma:internalName="TaxCatchAll" ma:showField="CatchAllData" ma:web="16451afa-bc37-416f-91b5-8159449d45b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4261f29-0304-40a8-b446-8024794a2f83">
      <Terms xmlns="http://schemas.microsoft.com/office/infopath/2007/PartnerControls"/>
    </lcf76f155ced4ddcb4097134ff3c332f>
    <TaxCatchAll xmlns="16451afa-bc37-416f-91b5-8159449d45bc" xsi:nil="true"/>
    <SharedWithUsers xmlns="16451afa-bc37-416f-91b5-8159449d45bc">
      <UserInfo>
        <DisplayName>Bell, Susan</DisplayName>
        <AccountId>11</AccountId>
        <AccountType/>
      </UserInfo>
      <UserInfo>
        <DisplayName>Damkier, Brandi</DisplayName>
        <AccountId>13</AccountId>
        <AccountType/>
      </UserInfo>
      <UserInfo>
        <DisplayName>Johannesen, Liz</DisplayName>
        <AccountId>10</AccountId>
        <AccountType/>
      </UserInfo>
      <UserInfo>
        <DisplayName>Gregory, Bryan</DisplayName>
        <AccountId>356</AccountId>
        <AccountType/>
      </UserInfo>
      <UserInfo>
        <DisplayName>Cheng, Leli</DisplayName>
        <AccountId>20</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BEB018D-B6D3-4061-A49D-8F369C2F79CC}">
  <ds:schemaRefs>
    <ds:schemaRef ds:uri="16451afa-bc37-416f-91b5-8159449d45bc"/>
    <ds:schemaRef ds:uri="54261f29-0304-40a8-b446-8024794a2f8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9C903A1-D367-4D80-BED2-2D85FDE2D337}">
  <ds:schemaRefs>
    <ds:schemaRef ds:uri="http://schemas.openxmlformats.org/package/2006/metadata/core-properties"/>
    <ds:schemaRef ds:uri="http://www.w3.org/XML/1998/namespace"/>
    <ds:schemaRef ds:uri="http://schemas.microsoft.com/office/2006/metadata/properties"/>
    <ds:schemaRef ds:uri="16451afa-bc37-416f-91b5-8159449d45bc"/>
    <ds:schemaRef ds:uri="http://purl.org/dc/terms/"/>
    <ds:schemaRef ds:uri="http://schemas.microsoft.com/office/2006/documentManagement/types"/>
    <ds:schemaRef ds:uri="54261f29-0304-40a8-b446-8024794a2f83"/>
    <ds:schemaRef ds:uri="http://purl.org/dc/dcmitype/"/>
    <ds:schemaRef ds:uri="http://schemas.microsoft.com/office/infopath/2007/PartnerControls"/>
    <ds:schemaRef ds:uri="http://purl.org/dc/elements/1.1/"/>
  </ds:schemaRefs>
</ds:datastoreItem>
</file>

<file path=customXml/itemProps3.xml><?xml version="1.0" encoding="utf-8"?>
<ds:datastoreItem xmlns:ds="http://schemas.openxmlformats.org/officeDocument/2006/customXml" ds:itemID="{62E18A64-267B-4F67-AA75-5C3B7F977CA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DPN2023StoryTheme</Template>
  <TotalTime>27808</TotalTime>
  <Words>4161</Words>
  <Application>Microsoft Office PowerPoint</Application>
  <PresentationFormat>On-screen Show (16:9)</PresentationFormat>
  <Paragraphs>509</Paragraphs>
  <Slides>40</Slides>
  <Notes>18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40</vt:i4>
      </vt:variant>
    </vt:vector>
  </HeadingPairs>
  <TitlesOfParts>
    <vt:vector size="51" baseType="lpstr">
      <vt:lpstr>MS PGothic</vt:lpstr>
      <vt:lpstr>Aptos</vt:lpstr>
      <vt:lpstr>Arial</vt:lpstr>
      <vt:lpstr>Barlow</vt:lpstr>
      <vt:lpstr>Barlow Medium</vt:lpstr>
      <vt:lpstr>Barlow SemiBold</vt:lpstr>
      <vt:lpstr>Calibri</vt:lpstr>
      <vt:lpstr>Courier New</vt:lpstr>
      <vt:lpstr>Source Sans Pro</vt:lpstr>
      <vt:lpstr>Times New Roman</vt:lpstr>
      <vt:lpstr>DPN2023StoryTheme</vt:lpstr>
      <vt:lpstr>Provider Training Module</vt:lpstr>
      <vt:lpstr>Learning Objectives</vt:lpstr>
      <vt:lpstr>Peripheral Neuropathy - Pathophysiology - Epidemiology - Clinical findings - Implications of delayed detection</vt:lpstr>
      <vt:lpstr>Peripheral neuropathy (polyneuropathy) is a systemic pathological change in peripheral nerves</vt:lpstr>
      <vt:lpstr>Approximately 30% of elderly patients have peripheral neuropathy</vt:lpstr>
      <vt:lpstr>Peripheral neuropathy is associated with reduced quality of life, poor overall health &amp; increased mortality</vt:lpstr>
      <vt:lpstr>PowerPoint Presentation</vt:lpstr>
      <vt:lpstr>Diabetic peripheral neuropathy triggers a pathological cascade leading to foot ulceration and amputation</vt:lpstr>
      <vt:lpstr>PowerPoint Presentation</vt:lpstr>
      <vt:lpstr>Predicting Vision-Threatening Diabetic Retinopathy: A case–control and prospective study of type 2 diabetes</vt:lpstr>
      <vt:lpstr>DPNCheck Test Results Predict Risk of Diabetic Nephropathy</vt:lpstr>
      <vt:lpstr>PowerPoint Presentation</vt:lpstr>
      <vt:lpstr>Screening for peripheral neuropathy - Limitations of traditional screening approaches - Importance of nerve conduction testing - Comparison of clinical screening and nerve conduction </vt:lpstr>
      <vt:lpstr>Clinical screening for peripheral neuropathy is subjective and diagnostically limited </vt:lpstr>
      <vt:lpstr>New Study Demonstrates Poor Diagnostic Accuracy  of Monofilament Test for Diabetic Polyneuropathy (DPN)</vt:lpstr>
      <vt:lpstr>PowerPoint Presentation</vt:lpstr>
      <vt:lpstr>New Study Demonstrates Accuracy of DPNCheck’s Point-of-Care NCS  vs. traditional NCS in the Diagnosis of Diabetic Polyneuropathy (DPN)</vt:lpstr>
      <vt:lpstr>Nerve conduction principles - Nerve conduction studies as gold standard - Components of NCS results - Why test sural nerve</vt:lpstr>
      <vt:lpstr>Nerve conduction is the gold standard diagnostic test for peripheral neuropathy - Position statement of American Academy of Neurology, AANEM, AAPM&amp;R</vt:lpstr>
      <vt:lpstr>Nerve conduction is the measurement of action potential propagation in peripheral nerves</vt:lpstr>
      <vt:lpstr>Sensory nerve amplitude correlates with nerve fiber density</vt:lpstr>
      <vt:lpstr>Sural nerve conduction is a sensitive and specific indicator  of distal nerve fiber loss</vt:lpstr>
      <vt:lpstr>DPNCheck - Device overview - Interpretation of results - Quality control</vt:lpstr>
      <vt:lpstr>DPNCheck is a standardized and automated sural nerve conduction test</vt:lpstr>
      <vt:lpstr>DPNCheck 2.0 Device Overview</vt:lpstr>
      <vt:lpstr>Interpretation of DPNCheck results is straightforward</vt:lpstr>
      <vt:lpstr>Interpretation examples</vt:lpstr>
      <vt:lpstr>DPNCheck automated quality control helps confirm that reliable and valid nerve responses are acquired</vt:lpstr>
      <vt:lpstr>Patient Work-up - Assessment framework - Treatment and management plan - Patient management and engagement pathways - Quality measures and coding considerations  </vt:lpstr>
      <vt:lpstr>Patient Assessment Framework</vt:lpstr>
      <vt:lpstr>Peripheral neuropathy treatment and management</vt:lpstr>
      <vt:lpstr>Patient Engagement and Management Pathways</vt:lpstr>
      <vt:lpstr>American Academy of Neurology Distal Symmetric Polyneuropathy Quality Measures</vt:lpstr>
      <vt:lpstr>DPNCheck is a recognized nerve conduction test  with an associated CPT code 95905</vt:lpstr>
      <vt:lpstr>PowerPoint Presentation</vt:lpstr>
      <vt:lpstr>PowerPoint Presentation</vt:lpstr>
      <vt:lpstr>Peripheral neuropathy is an independent risk for falling  and fall severity</vt:lpstr>
      <vt:lpstr>Monofilament and tuning fork only detect half of peripheral neuropathy cases identified by sural nerve conduction*</vt:lpstr>
      <vt:lpstr>Seven independent studies on 892 subjects demonstrate that DPNCheck exhibits good diagnostic accuracy</vt:lpstr>
      <vt:lpstr>Two independent studies on 101 subjects demonstrate that DPNCheck exhibits good to excellent intra-rater and good inter-rater reliability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Peripheral Neuropathy Assessment with DPNCheck®</dc:title>
  <dc:creator>Bell, Susan</dc:creator>
  <cp:lastModifiedBy>Bell, Susan</cp:lastModifiedBy>
  <cp:revision>7</cp:revision>
  <cp:lastPrinted>2022-07-30T11:41:10Z</cp:lastPrinted>
  <dcterms:created xsi:type="dcterms:W3CDTF">2022-07-19T05:04:22Z</dcterms:created>
  <dcterms:modified xsi:type="dcterms:W3CDTF">2024-04-25T19:26:16Z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0x010100D110539FEBDB89489D0B4742FC1FE32B</vt:lpwstr>
  </property>
  <property fmtid="{D5CDD505-2E9C-101B-9397-08002B2CF9AE}" pid="3" name="MediaServiceImageTags">
    <vt:lpwstr/>
  </property>
</Properties>
</file>